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  <p:sldMasterId id="2147485242" r:id="rId2"/>
    <p:sldMasterId id="2147486874" r:id="rId3"/>
    <p:sldMasterId id="2147486888" r:id="rId4"/>
    <p:sldMasterId id="2147486902" r:id="rId5"/>
    <p:sldMasterId id="2147486916" r:id="rId6"/>
    <p:sldMasterId id="2147486929" r:id="rId7"/>
  </p:sldMasterIdLst>
  <p:notesMasterIdLst>
    <p:notesMasterId r:id="rId43"/>
  </p:notesMasterIdLst>
  <p:handoutMasterIdLst>
    <p:handoutMasterId r:id="rId44"/>
  </p:handoutMasterIdLst>
  <p:sldIdLst>
    <p:sldId id="702" r:id="rId8"/>
    <p:sldId id="546" r:id="rId9"/>
    <p:sldId id="707" r:id="rId10"/>
    <p:sldId id="710" r:id="rId11"/>
    <p:sldId id="706" r:id="rId12"/>
    <p:sldId id="565" r:id="rId13"/>
    <p:sldId id="584" r:id="rId14"/>
    <p:sldId id="626" r:id="rId15"/>
    <p:sldId id="586" r:id="rId16"/>
    <p:sldId id="587" r:id="rId17"/>
    <p:sldId id="588" r:id="rId18"/>
    <p:sldId id="591" r:id="rId19"/>
    <p:sldId id="592" r:id="rId20"/>
    <p:sldId id="593" r:id="rId21"/>
    <p:sldId id="500" r:id="rId22"/>
    <p:sldId id="612" r:id="rId23"/>
    <p:sldId id="613" r:id="rId24"/>
    <p:sldId id="614" r:id="rId25"/>
    <p:sldId id="703" r:id="rId26"/>
    <p:sldId id="491" r:id="rId27"/>
    <p:sldId id="713" r:id="rId28"/>
    <p:sldId id="616" r:id="rId29"/>
    <p:sldId id="617" r:id="rId30"/>
    <p:sldId id="712" r:id="rId31"/>
    <p:sldId id="620" r:id="rId32"/>
    <p:sldId id="622" r:id="rId33"/>
    <p:sldId id="623" r:id="rId34"/>
    <p:sldId id="632" r:id="rId35"/>
    <p:sldId id="624" r:id="rId36"/>
    <p:sldId id="596" r:id="rId37"/>
    <p:sldId id="639" r:id="rId38"/>
    <p:sldId id="699" r:id="rId39"/>
    <p:sldId id="692" r:id="rId40"/>
    <p:sldId id="654" r:id="rId41"/>
    <p:sldId id="704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F99005"/>
    <a:srgbClr val="F5770F"/>
    <a:srgbClr val="FACA00"/>
    <a:srgbClr val="F1AF09"/>
    <a:srgbClr val="FFCC00"/>
    <a:srgbClr val="E3390B"/>
    <a:srgbClr val="E867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38" autoAdjust="0"/>
    <p:restoredTop sz="95507" autoAdjust="0"/>
  </p:normalViewPr>
  <p:slideViewPr>
    <p:cSldViewPr snapToGrid="0">
      <p:cViewPr>
        <p:scale>
          <a:sx n="77" d="100"/>
          <a:sy n="77" d="100"/>
        </p:scale>
        <p:origin x="-1338" y="-72"/>
      </p:cViewPr>
      <p:guideLst>
        <p:guide orient="horz" pos="777"/>
        <p:guide orient="horz" pos="3838"/>
        <p:guide orient="horz" pos="817"/>
        <p:guide pos="408"/>
        <p:guide pos="5352"/>
        <p:guide pos="656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4716F43-E209-47D3-BAF1-757D5D70B370}" type="datetimeFigureOut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53AAE96-1C67-4C22-99AF-F3956B81F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235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26E4C95-8D72-4E83-B66E-831D253FE37D}" type="datetimeFigureOut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8F6073F-DBBA-4334-964D-E66262E9B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508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E0F5AD-4E8A-40FD-9FD7-F7E79CDED06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uk-U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uk-U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uk-U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uk-U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uk-U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uk-U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uk-U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uk-U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ru-RU" smtClean="0">
                <a:solidFill>
                  <a:srgbClr val="595959"/>
                </a:solidFill>
              </a:rPr>
              <a:t>Многие любят говорить об изменениях, но не действовать, ожидая, когда кто-то поменяется первым.</a:t>
            </a:r>
          </a:p>
          <a:p>
            <a:endParaRPr lang="uk-U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uk-U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uk-U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uk-U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uk-U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uk-U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uk-U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uk-U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uk-U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uk-U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uk-U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uk-U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ru-RU" sz="1400" b="1" dirty="0" smtClean="0">
                <a:solidFill>
                  <a:srgbClr val="595959"/>
                </a:solidFill>
              </a:rPr>
              <a:t>Лидер по производству </a:t>
            </a:r>
          </a:p>
          <a:p>
            <a:r>
              <a:rPr lang="ru-RU" sz="1400" b="1" dirty="0" smtClean="0">
                <a:solidFill>
                  <a:srgbClr val="595959"/>
                </a:solidFill>
              </a:rPr>
              <a:t>Ошибка </a:t>
            </a:r>
            <a:r>
              <a:rPr lang="en-US" sz="1400" b="1" dirty="0" smtClean="0">
                <a:solidFill>
                  <a:srgbClr val="595959"/>
                </a:solidFill>
              </a:rPr>
              <a:t>Kodak </a:t>
            </a:r>
            <a:r>
              <a:rPr lang="ru-RU" sz="1400" b="1" dirty="0" smtClean="0">
                <a:solidFill>
                  <a:srgbClr val="595959"/>
                </a:solidFill>
              </a:rPr>
              <a:t>-</a:t>
            </a:r>
            <a:r>
              <a:rPr lang="ru-RU" sz="1400" dirty="0" smtClean="0">
                <a:solidFill>
                  <a:srgbClr val="595959"/>
                </a:solidFill>
              </a:rPr>
              <a:t>приостановка разработки цветных фотоаппаратов и продолжение производства пленочной техники</a:t>
            </a:r>
          </a:p>
          <a:p>
            <a:r>
              <a:rPr lang="ru-RU" sz="1400" dirty="0" smtClean="0"/>
              <a:t>Традиционную фото- и видеотехнику довольно быстро оттеснили цифровые камеры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uk-U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uk-U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uk-U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uk-U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47D3B4-F337-486D-AD7A-9505DE14F429}" type="slidenum">
              <a:rPr lang="ru-RU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/>
              <a:t>35</a:t>
            </a:fld>
            <a:endParaRPr lang="ru-RU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uk-U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uk-U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uk-U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uk-UA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71784-A8DC-44D1-8AB4-964498A1727D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ECA95-F0EE-4AB9-AD63-FC29C7569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1554-1F53-4EDE-9C11-D2CC7B39CEDA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8DFC3-66C9-462B-A4D1-290F97005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B5C5A-FFD3-4965-BE35-2509B0F8F461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CF0F7-D728-4E8D-8DEF-0BF98934D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C1DFA-68D2-4AF8-9646-B17BC107968C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7F3F2-6E98-4B28-ACDF-A8721DF08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16FAC-F5C8-4CCE-8665-F4B8452CD235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F2359-D974-4D57-87A3-41FBE0FB3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535A9-3031-445F-A24A-7462B6B897C8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9A26E-0B5B-418C-B8BC-9FD97CA74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199A1-7810-4533-888D-210A86E3ED7A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7D618-C67D-4912-9BD1-B8515F26C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E70D2-ACC5-4D6B-B158-BC2483622559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296FC-89DA-4305-A776-1EEF2269E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DB3B-21EB-4BDE-859A-55C62F051764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EC16D-5F00-4A40-99E7-9493B1606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6617-153A-4427-8F10-9CDFE689AC0C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8C703-425D-4C1E-B791-C6515B012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16EBE-4F6E-456B-9194-7BB52ADA7F60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31F51-B47C-4DA0-87C8-98911F046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3A7C3-EC02-494E-9FF1-E10DEBC3DB5F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720B2-047B-44D6-84DC-C5892595E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D6D28-E73F-47BF-9CF7-3B2B82C7249B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172D8-1FAF-494F-8E97-99F4D4AFA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A3ADC-742F-4C38-8A68-0D8A1C6C3B69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9727D-516F-4C7D-8937-69945F396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CE641-FACC-4655-9ECB-5ED89C3CA14C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9BB6C-3A40-413B-B42C-8A169224D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90C1D-6667-44B0-82C1-5DFFFCFB2120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F28BD-F6D2-4100-9074-0FC755FFF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18186-E542-4FC4-815B-FFBCE192FC70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74871-DA68-4AA5-A1E9-71AC3529F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71784-A8DC-44D1-8AB4-964498A1727D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ECA95-F0EE-4AB9-AD63-FC29C7569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62308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16EBE-4F6E-456B-9194-7BB52ADA7F60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31F51-B47C-4DA0-87C8-98911F046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37324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EB4B2-69B1-476F-9957-EDBE8936F7F8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5F2DC-48D7-4436-AA30-A62FF9242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35937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EB4B2-69B1-476F-9957-EDBE8936F7F8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5F2DC-48D7-4436-AA30-A62FF9242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F11AD-9108-4378-91B5-1C4E0C37DD26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BB23-07CD-40ED-B09E-3BE681711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71966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EAC41-3BC0-4C18-AE8F-94A2D528D2DB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7E827-8409-481D-ACBE-ABB06BD69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224941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A99BC-8FC7-489D-8F4E-D71C1B4A68CB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D450C-0B48-4BF4-B4CC-70F1FDD50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808267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6B0E4-595C-4892-AB89-F705D637B27A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E13B0-EF92-4CD6-864B-6B9502344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236585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B1C76-268F-44E7-96F5-1C84FB72C805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374DB-1959-4E98-9ED1-E07AEAB15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692925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703A9-C852-48F9-BE0C-2DD941434B57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21CDC-7054-43DA-A58E-94A8493EC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326201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1554-1F53-4EDE-9C11-D2CC7B39CEDA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8DFC3-66C9-462B-A4D1-290F97005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817537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B5C5A-FFD3-4965-BE35-2509B0F8F461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CF0F7-D728-4E8D-8DEF-0BF98934D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2102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C1DFA-68D2-4AF8-9646-B17BC107968C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215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7F3F2-6E98-4B28-ACDF-A8721DF08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01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F11AD-9108-4378-91B5-1C4E0C37DD26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BB23-07CD-40ED-B09E-3BE681711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71784-A8DC-44D1-8AB4-964498A1727D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ECA95-F0EE-4AB9-AD63-FC29C7569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275117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16EBE-4F6E-456B-9194-7BB52ADA7F60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31F51-B47C-4DA0-87C8-98911F046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453498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EB4B2-69B1-476F-9957-EDBE8936F7F8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5F2DC-48D7-4436-AA30-A62FF9242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584068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F11AD-9108-4378-91B5-1C4E0C37DD26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BB23-07CD-40ED-B09E-3BE681711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988898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EAC41-3BC0-4C18-AE8F-94A2D528D2DB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7E827-8409-481D-ACBE-ABB06BD69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93912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A99BC-8FC7-489D-8F4E-D71C1B4A68CB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D450C-0B48-4BF4-B4CC-70F1FDD50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36931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6B0E4-595C-4892-AB89-F705D637B27A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E13B0-EF92-4CD6-864B-6B9502344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874626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B1C76-268F-44E7-96F5-1C84FB72C805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374DB-1959-4E98-9ED1-E07AEAB15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64060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703A9-C852-48F9-BE0C-2DD941434B57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21CDC-7054-43DA-A58E-94A8493EC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063007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1554-1F53-4EDE-9C11-D2CC7B39CEDA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8DFC3-66C9-462B-A4D1-290F97005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67789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EAC41-3BC0-4C18-AE8F-94A2D528D2DB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7E827-8409-481D-ACBE-ABB06BD69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B5C5A-FFD3-4965-BE35-2509B0F8F461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CF0F7-D728-4E8D-8DEF-0BF98934D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95514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C1DFA-68D2-4AF8-9646-B17BC107968C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846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7F3F2-6E98-4B28-ACDF-A8721DF08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122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71784-A8DC-44D1-8AB4-964498A1727D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ECA95-F0EE-4AB9-AD63-FC29C7569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339493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16EBE-4F6E-456B-9194-7BB52ADA7F60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31F51-B47C-4DA0-87C8-98911F046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628836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EB4B2-69B1-476F-9957-EDBE8936F7F8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5F2DC-48D7-4436-AA30-A62FF9242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313348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F11AD-9108-4378-91B5-1C4E0C37DD26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BB23-07CD-40ED-B09E-3BE681711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297167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EAC41-3BC0-4C18-AE8F-94A2D528D2DB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7E827-8409-481D-ACBE-ABB06BD69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727981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A99BC-8FC7-489D-8F4E-D71C1B4A68CB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D450C-0B48-4BF4-B4CC-70F1FDD50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686237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6B0E4-595C-4892-AB89-F705D637B27A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E13B0-EF92-4CD6-864B-6B9502344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96897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A99BC-8FC7-489D-8F4E-D71C1B4A68CB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D450C-0B48-4BF4-B4CC-70F1FDD50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B1C76-268F-44E7-96F5-1C84FB72C805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374DB-1959-4E98-9ED1-E07AEAB15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930692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703A9-C852-48F9-BE0C-2DD941434B57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21CDC-7054-43DA-A58E-94A8493EC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241812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1554-1F53-4EDE-9C11-D2CC7B39CEDA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8DFC3-66C9-462B-A4D1-290F97005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021118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B5C5A-FFD3-4965-BE35-2509B0F8F461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CF0F7-D728-4E8D-8DEF-0BF98934D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138824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C1DFA-68D2-4AF8-9646-B17BC107968C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075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7F3F2-6E98-4B28-ACDF-A8721DF08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2466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71784-A8DC-44D1-8AB4-964498A1727D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ECA95-F0EE-4AB9-AD63-FC29C7569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88731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16EBE-4F6E-456B-9194-7BB52ADA7F60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31F51-B47C-4DA0-87C8-98911F046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753204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EB4B2-69B1-476F-9957-EDBE8936F7F8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5F2DC-48D7-4436-AA30-A62FF9242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740683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F11AD-9108-4378-91B5-1C4E0C37DD26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BB23-07CD-40ED-B09E-3BE681711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046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6B0E4-595C-4892-AB89-F705D637B27A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E13B0-EF92-4CD6-864B-6B9502344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EAC41-3BC0-4C18-AE8F-94A2D528D2DB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7E827-8409-481D-ACBE-ABB06BD69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127731"/>
      </p:ext>
    </p:extLst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A99BC-8FC7-489D-8F4E-D71C1B4A68CB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D450C-0B48-4BF4-B4CC-70F1FDD50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866732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6B0E4-595C-4892-AB89-F705D637B27A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E13B0-EF92-4CD6-864B-6B9502344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120730"/>
      </p:ext>
    </p:extLst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B1C76-268F-44E7-96F5-1C84FB72C805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374DB-1959-4E98-9ED1-E07AEAB15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635121"/>
      </p:ext>
    </p:extLst>
  </p:cSld>
  <p:clrMapOvr>
    <a:masterClrMapping/>
  </p:clrMapOvr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703A9-C852-48F9-BE0C-2DD941434B57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21CDC-7054-43DA-A58E-94A8493EC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799513"/>
      </p:ext>
    </p:extLst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1554-1F53-4EDE-9C11-D2CC7B39CEDA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8DFC3-66C9-462B-A4D1-290F97005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833034"/>
      </p:ext>
    </p:extLst>
  </p:cSld>
  <p:clrMapOvr>
    <a:masterClrMapping/>
  </p:clrMapOvr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B5C5A-FFD3-4965-BE35-2509B0F8F461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CF0F7-D728-4E8D-8DEF-0BF98934D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620842"/>
      </p:ext>
    </p:extLst>
  </p:cSld>
  <p:clrMapOvr>
    <a:masterClrMapping/>
  </p:clrMapOvr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C1DFA-68D2-4AF8-9646-B17BC107968C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288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71784-A8DC-44D1-8AB4-964498A1727D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ECA95-F0EE-4AB9-AD63-FC29C7569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344971"/>
      </p:ext>
    </p:extLst>
  </p:cSld>
  <p:clrMapOvr>
    <a:masterClrMapping/>
  </p:clrMapOvr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16EBE-4F6E-456B-9194-7BB52ADA7F60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31F51-B47C-4DA0-87C8-98911F046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42792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B1C76-268F-44E7-96F5-1C84FB72C805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374DB-1959-4E98-9ED1-E07AEAB15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EB4B2-69B1-476F-9957-EDBE8936F7F8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5F2DC-48D7-4436-AA30-A62FF9242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91570"/>
      </p:ext>
    </p:extLst>
  </p:cSld>
  <p:clrMapOvr>
    <a:masterClrMapping/>
  </p:clrMapOvr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F11AD-9108-4378-91B5-1C4E0C37DD26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BB23-07CD-40ED-B09E-3BE681711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82530"/>
      </p:ext>
    </p:extLst>
  </p:cSld>
  <p:clrMapOvr>
    <a:masterClrMapping/>
  </p:clrMapOvr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EAC41-3BC0-4C18-AE8F-94A2D528D2DB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7E827-8409-481D-ACBE-ABB06BD69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030222"/>
      </p:ext>
    </p:extLst>
  </p:cSld>
  <p:clrMapOvr>
    <a:masterClrMapping/>
  </p:clrMapOvr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A99BC-8FC7-489D-8F4E-D71C1B4A68CB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D450C-0B48-4BF4-B4CC-70F1FDD50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056325"/>
      </p:ext>
    </p:extLst>
  </p:cSld>
  <p:clrMapOvr>
    <a:masterClrMapping/>
  </p:clrMapOvr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6B0E4-595C-4892-AB89-F705D637B27A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E13B0-EF92-4CD6-864B-6B9502344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867821"/>
      </p:ext>
    </p:extLst>
  </p:cSld>
  <p:clrMapOvr>
    <a:masterClrMapping/>
  </p:clrMapOvr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B1C76-268F-44E7-96F5-1C84FB72C805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374DB-1959-4E98-9ED1-E07AEAB15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30445"/>
      </p:ext>
    </p:extLst>
  </p:cSld>
  <p:clrMapOvr>
    <a:masterClrMapping/>
  </p:clrMapOvr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703A9-C852-48F9-BE0C-2DD941434B57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21CDC-7054-43DA-A58E-94A8493EC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874593"/>
      </p:ext>
    </p:extLst>
  </p:cSld>
  <p:clrMapOvr>
    <a:masterClrMapping/>
  </p:clrMapOvr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1554-1F53-4EDE-9C11-D2CC7B39CEDA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8DFC3-66C9-462B-A4D1-290F97005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424650"/>
      </p:ext>
    </p:extLst>
  </p:cSld>
  <p:clrMapOvr>
    <a:masterClrMapping/>
  </p:clrMapOvr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B5C5A-FFD3-4965-BE35-2509B0F8F461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CF0F7-D728-4E8D-8DEF-0BF98934D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90778"/>
      </p:ext>
    </p:extLst>
  </p:cSld>
  <p:clrMapOvr>
    <a:masterClrMapping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C1DFA-68D2-4AF8-9646-B17BC107968C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77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703A9-C852-48F9-BE0C-2DD941434B57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21CDC-7054-43DA-A58E-94A8493EC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7F3F2-6E98-4B28-ACDF-A8721DF08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96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F49628E-66E2-4C5C-808E-2D37ED4A3062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DD510EE-0B13-468C-9F21-522DA87E4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Содержимое 2"/>
          <p:cNvSpPr txBox="1">
            <a:spLocks/>
          </p:cNvSpPr>
          <p:nvPr userDrawn="1"/>
        </p:nvSpPr>
        <p:spPr bwMode="auto">
          <a:xfrm>
            <a:off x="457200" y="1143000"/>
            <a:ext cx="8043863" cy="49498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sz="2000" b="1" smtClean="0">
                <a:solidFill>
                  <a:srgbClr val="4D4D4D"/>
                </a:solidFill>
                <a:latin typeface="Trebuchet MS" pitchFamily="34" charset="0"/>
                <a:cs typeface="Tahoma" pitchFamily="34" charset="0"/>
              </a:rPr>
              <a:t> </a:t>
            </a:r>
            <a:endParaRPr lang="ru-RU" sz="1600" smtClean="0">
              <a:solidFill>
                <a:srgbClr val="4D4D4D"/>
              </a:solidFill>
              <a:latin typeface="Trebuchet MS" pitchFamily="34" charset="0"/>
              <a:cs typeface="Tahoma" pitchFamily="34" charset="0"/>
            </a:endParaRPr>
          </a:p>
        </p:txBody>
      </p:sp>
      <p:sp>
        <p:nvSpPr>
          <p:cNvPr id="1032" name="Заголовок 1"/>
          <p:cNvSpPr txBox="1">
            <a:spLocks/>
          </p:cNvSpPr>
          <p:nvPr userDrawn="1"/>
        </p:nvSpPr>
        <p:spPr bwMode="auto">
          <a:xfrm>
            <a:off x="428625" y="142875"/>
            <a:ext cx="6643688" cy="5715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smtClean="0">
                <a:solidFill>
                  <a:schemeClr val="bg1"/>
                </a:solidFill>
                <a:latin typeface="Trebuchet MS" pitchFamily="34" charset="0"/>
                <a:cs typeface="Tahoma" pitchFamily="34" charset="0"/>
              </a:rPr>
              <a:t> </a:t>
            </a:r>
            <a:endParaRPr lang="ru-RU" sz="2400" b="1" smtClean="0">
              <a:solidFill>
                <a:schemeClr val="bg1"/>
              </a:solidFill>
              <a:latin typeface="Trebuchet MS" pitchFamily="34" charset="0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48" r:id="rId1"/>
    <p:sldLayoutId id="2147486849" r:id="rId2"/>
    <p:sldLayoutId id="2147486850" r:id="rId3"/>
    <p:sldLayoutId id="2147486851" r:id="rId4"/>
    <p:sldLayoutId id="2147486852" r:id="rId5"/>
    <p:sldLayoutId id="2147486853" r:id="rId6"/>
    <p:sldLayoutId id="2147486854" r:id="rId7"/>
    <p:sldLayoutId id="2147486855" r:id="rId8"/>
    <p:sldLayoutId id="2147486856" r:id="rId9"/>
    <p:sldLayoutId id="2147486857" r:id="rId10"/>
    <p:sldLayoutId id="2147486858" r:id="rId11"/>
    <p:sldLayoutId id="2147486870" r:id="rId12"/>
    <p:sldLayoutId id="214748687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980BAAE-2361-40C5-8902-61ED4F9B37B1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362CED6-D194-489C-BC83-EF87815BC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Содержимое 2"/>
          <p:cNvSpPr txBox="1">
            <a:spLocks/>
          </p:cNvSpPr>
          <p:nvPr userDrawn="1"/>
        </p:nvSpPr>
        <p:spPr bwMode="auto">
          <a:xfrm>
            <a:off x="457200" y="1143000"/>
            <a:ext cx="8043863" cy="49498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sz="2000" b="1" smtClean="0">
                <a:solidFill>
                  <a:srgbClr val="4D4D4D"/>
                </a:solidFill>
                <a:latin typeface="Trebuchet MS" pitchFamily="34" charset="0"/>
                <a:cs typeface="Tahoma" pitchFamily="34" charset="0"/>
              </a:rPr>
              <a:t> </a:t>
            </a:r>
            <a:endParaRPr lang="ru-RU" sz="1600" smtClean="0">
              <a:solidFill>
                <a:srgbClr val="4D4D4D"/>
              </a:solidFill>
              <a:latin typeface="Trebuchet MS" pitchFamily="34" charset="0"/>
              <a:cs typeface="Tahoma" pitchFamily="34" charset="0"/>
            </a:endParaRPr>
          </a:p>
        </p:txBody>
      </p:sp>
      <p:sp>
        <p:nvSpPr>
          <p:cNvPr id="1032" name="Заголовок 1"/>
          <p:cNvSpPr txBox="1">
            <a:spLocks/>
          </p:cNvSpPr>
          <p:nvPr userDrawn="1"/>
        </p:nvSpPr>
        <p:spPr bwMode="auto">
          <a:xfrm>
            <a:off x="428625" y="142875"/>
            <a:ext cx="6643688" cy="5715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smtClean="0">
                <a:solidFill>
                  <a:prstClr val="white"/>
                </a:solidFill>
                <a:latin typeface="Trebuchet MS" pitchFamily="34" charset="0"/>
                <a:cs typeface="Tahoma" pitchFamily="34" charset="0"/>
              </a:rPr>
              <a:t> </a:t>
            </a:r>
            <a:endParaRPr lang="ru-RU" sz="2400" b="1" smtClean="0">
              <a:solidFill>
                <a:prstClr val="white"/>
              </a:solidFill>
              <a:latin typeface="Trebuchet MS" pitchFamily="34" charset="0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59" r:id="rId1"/>
    <p:sldLayoutId id="2147486860" r:id="rId2"/>
    <p:sldLayoutId id="2147486861" r:id="rId3"/>
    <p:sldLayoutId id="2147486862" r:id="rId4"/>
    <p:sldLayoutId id="2147486863" r:id="rId5"/>
    <p:sldLayoutId id="2147486864" r:id="rId6"/>
    <p:sldLayoutId id="2147486865" r:id="rId7"/>
    <p:sldLayoutId id="2147486866" r:id="rId8"/>
    <p:sldLayoutId id="2147486867" r:id="rId9"/>
    <p:sldLayoutId id="2147486868" r:id="rId10"/>
    <p:sldLayoutId id="2147486869" r:id="rId11"/>
    <p:sldLayoutId id="2147486872" r:id="rId12"/>
    <p:sldLayoutId id="21474868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F49628E-66E2-4C5C-808E-2D37ED4A3062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DD510EE-0B13-468C-9F21-522DA87E4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Содержимое 2"/>
          <p:cNvSpPr txBox="1">
            <a:spLocks/>
          </p:cNvSpPr>
          <p:nvPr userDrawn="1"/>
        </p:nvSpPr>
        <p:spPr bwMode="auto">
          <a:xfrm>
            <a:off x="457200" y="1143000"/>
            <a:ext cx="8043863" cy="49498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sz="2000" b="1" smtClean="0">
                <a:solidFill>
                  <a:srgbClr val="4D4D4D"/>
                </a:solidFill>
                <a:latin typeface="Trebuchet MS" pitchFamily="34" charset="0"/>
                <a:cs typeface="Tahoma" pitchFamily="34" charset="0"/>
              </a:rPr>
              <a:t> </a:t>
            </a:r>
            <a:endParaRPr lang="ru-RU" sz="1600" smtClean="0">
              <a:solidFill>
                <a:srgbClr val="4D4D4D"/>
              </a:solidFill>
              <a:latin typeface="Trebuchet MS" pitchFamily="34" charset="0"/>
              <a:cs typeface="Tahoma" pitchFamily="34" charset="0"/>
            </a:endParaRPr>
          </a:p>
        </p:txBody>
      </p:sp>
      <p:sp>
        <p:nvSpPr>
          <p:cNvPr id="1032" name="Заголовок 1"/>
          <p:cNvSpPr txBox="1">
            <a:spLocks/>
          </p:cNvSpPr>
          <p:nvPr userDrawn="1"/>
        </p:nvSpPr>
        <p:spPr bwMode="auto">
          <a:xfrm>
            <a:off x="428625" y="142875"/>
            <a:ext cx="6643688" cy="5715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smtClean="0">
                <a:solidFill>
                  <a:prstClr val="white"/>
                </a:solidFill>
                <a:latin typeface="Trebuchet MS" pitchFamily="34" charset="0"/>
                <a:cs typeface="Tahoma" pitchFamily="34" charset="0"/>
              </a:rPr>
              <a:t> </a:t>
            </a:r>
            <a:endParaRPr lang="ru-RU" sz="2400" b="1" smtClean="0">
              <a:solidFill>
                <a:prstClr val="white"/>
              </a:solidFill>
              <a:latin typeface="Trebuchet MS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00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75" r:id="rId1"/>
    <p:sldLayoutId id="2147486876" r:id="rId2"/>
    <p:sldLayoutId id="2147486877" r:id="rId3"/>
    <p:sldLayoutId id="2147486878" r:id="rId4"/>
    <p:sldLayoutId id="2147486879" r:id="rId5"/>
    <p:sldLayoutId id="2147486880" r:id="rId6"/>
    <p:sldLayoutId id="2147486881" r:id="rId7"/>
    <p:sldLayoutId id="2147486882" r:id="rId8"/>
    <p:sldLayoutId id="2147486883" r:id="rId9"/>
    <p:sldLayoutId id="2147486884" r:id="rId10"/>
    <p:sldLayoutId id="2147486885" r:id="rId11"/>
    <p:sldLayoutId id="2147486886" r:id="rId12"/>
    <p:sldLayoutId id="214748688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F49628E-66E2-4C5C-808E-2D37ED4A3062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DD510EE-0B13-468C-9F21-522DA87E4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Содержимое 2"/>
          <p:cNvSpPr txBox="1">
            <a:spLocks/>
          </p:cNvSpPr>
          <p:nvPr userDrawn="1"/>
        </p:nvSpPr>
        <p:spPr bwMode="auto">
          <a:xfrm>
            <a:off x="457200" y="1143000"/>
            <a:ext cx="8043863" cy="49498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sz="2000" b="1" smtClean="0">
                <a:solidFill>
                  <a:srgbClr val="4D4D4D"/>
                </a:solidFill>
                <a:latin typeface="Trebuchet MS" pitchFamily="34" charset="0"/>
                <a:cs typeface="Tahoma" pitchFamily="34" charset="0"/>
              </a:rPr>
              <a:t> </a:t>
            </a:r>
            <a:endParaRPr lang="ru-RU" sz="1600" smtClean="0">
              <a:solidFill>
                <a:srgbClr val="4D4D4D"/>
              </a:solidFill>
              <a:latin typeface="Trebuchet MS" pitchFamily="34" charset="0"/>
              <a:cs typeface="Tahoma" pitchFamily="34" charset="0"/>
            </a:endParaRPr>
          </a:p>
        </p:txBody>
      </p:sp>
      <p:sp>
        <p:nvSpPr>
          <p:cNvPr id="1032" name="Заголовок 1"/>
          <p:cNvSpPr txBox="1">
            <a:spLocks/>
          </p:cNvSpPr>
          <p:nvPr userDrawn="1"/>
        </p:nvSpPr>
        <p:spPr bwMode="auto">
          <a:xfrm>
            <a:off x="428625" y="142875"/>
            <a:ext cx="6643688" cy="5715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smtClean="0">
                <a:solidFill>
                  <a:prstClr val="white"/>
                </a:solidFill>
                <a:latin typeface="Trebuchet MS" pitchFamily="34" charset="0"/>
                <a:cs typeface="Tahoma" pitchFamily="34" charset="0"/>
              </a:rPr>
              <a:t> </a:t>
            </a:r>
            <a:endParaRPr lang="ru-RU" sz="2400" b="1" smtClean="0">
              <a:solidFill>
                <a:prstClr val="white"/>
              </a:solidFill>
              <a:latin typeface="Trebuchet MS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80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89" r:id="rId1"/>
    <p:sldLayoutId id="2147486890" r:id="rId2"/>
    <p:sldLayoutId id="2147486891" r:id="rId3"/>
    <p:sldLayoutId id="2147486892" r:id="rId4"/>
    <p:sldLayoutId id="2147486893" r:id="rId5"/>
    <p:sldLayoutId id="2147486894" r:id="rId6"/>
    <p:sldLayoutId id="2147486895" r:id="rId7"/>
    <p:sldLayoutId id="2147486896" r:id="rId8"/>
    <p:sldLayoutId id="2147486897" r:id="rId9"/>
    <p:sldLayoutId id="2147486898" r:id="rId10"/>
    <p:sldLayoutId id="2147486899" r:id="rId11"/>
    <p:sldLayoutId id="2147486900" r:id="rId12"/>
    <p:sldLayoutId id="214748690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F49628E-66E2-4C5C-808E-2D37ED4A3062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DD510EE-0B13-468C-9F21-522DA87E4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Содержимое 2"/>
          <p:cNvSpPr txBox="1">
            <a:spLocks/>
          </p:cNvSpPr>
          <p:nvPr userDrawn="1"/>
        </p:nvSpPr>
        <p:spPr bwMode="auto">
          <a:xfrm>
            <a:off x="457200" y="1143000"/>
            <a:ext cx="8043863" cy="49498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sz="2000" b="1" smtClean="0">
                <a:solidFill>
                  <a:srgbClr val="4D4D4D"/>
                </a:solidFill>
                <a:latin typeface="Trebuchet MS" pitchFamily="34" charset="0"/>
                <a:cs typeface="Tahoma" pitchFamily="34" charset="0"/>
              </a:rPr>
              <a:t> </a:t>
            </a:r>
            <a:endParaRPr lang="ru-RU" sz="1600" smtClean="0">
              <a:solidFill>
                <a:srgbClr val="4D4D4D"/>
              </a:solidFill>
              <a:latin typeface="Trebuchet MS" pitchFamily="34" charset="0"/>
              <a:cs typeface="Tahoma" pitchFamily="34" charset="0"/>
            </a:endParaRPr>
          </a:p>
        </p:txBody>
      </p:sp>
      <p:sp>
        <p:nvSpPr>
          <p:cNvPr id="1032" name="Заголовок 1"/>
          <p:cNvSpPr txBox="1">
            <a:spLocks/>
          </p:cNvSpPr>
          <p:nvPr userDrawn="1"/>
        </p:nvSpPr>
        <p:spPr bwMode="auto">
          <a:xfrm>
            <a:off x="428625" y="142875"/>
            <a:ext cx="6643688" cy="5715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smtClean="0">
                <a:solidFill>
                  <a:prstClr val="white"/>
                </a:solidFill>
                <a:latin typeface="Trebuchet MS" pitchFamily="34" charset="0"/>
                <a:cs typeface="Tahoma" pitchFamily="34" charset="0"/>
              </a:rPr>
              <a:t> </a:t>
            </a:r>
            <a:endParaRPr lang="ru-RU" sz="2400" b="1" smtClean="0">
              <a:solidFill>
                <a:prstClr val="white"/>
              </a:solidFill>
              <a:latin typeface="Trebuchet MS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04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03" r:id="rId1"/>
    <p:sldLayoutId id="2147486904" r:id="rId2"/>
    <p:sldLayoutId id="2147486905" r:id="rId3"/>
    <p:sldLayoutId id="2147486906" r:id="rId4"/>
    <p:sldLayoutId id="2147486907" r:id="rId5"/>
    <p:sldLayoutId id="2147486908" r:id="rId6"/>
    <p:sldLayoutId id="2147486909" r:id="rId7"/>
    <p:sldLayoutId id="2147486910" r:id="rId8"/>
    <p:sldLayoutId id="2147486911" r:id="rId9"/>
    <p:sldLayoutId id="2147486912" r:id="rId10"/>
    <p:sldLayoutId id="2147486913" r:id="rId11"/>
    <p:sldLayoutId id="2147486914" r:id="rId12"/>
    <p:sldLayoutId id="214748691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F49628E-66E2-4C5C-808E-2D37ED4A3062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DD510EE-0B13-468C-9F21-522DA87E4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Содержимое 2"/>
          <p:cNvSpPr txBox="1">
            <a:spLocks/>
          </p:cNvSpPr>
          <p:nvPr userDrawn="1"/>
        </p:nvSpPr>
        <p:spPr bwMode="auto">
          <a:xfrm>
            <a:off x="457200" y="1143000"/>
            <a:ext cx="8043863" cy="49498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sz="2000" b="1" smtClean="0">
                <a:solidFill>
                  <a:srgbClr val="4D4D4D"/>
                </a:solidFill>
                <a:latin typeface="Trebuchet MS" pitchFamily="34" charset="0"/>
                <a:cs typeface="Tahoma" pitchFamily="34" charset="0"/>
              </a:rPr>
              <a:t> </a:t>
            </a:r>
            <a:endParaRPr lang="ru-RU" sz="1600" smtClean="0">
              <a:solidFill>
                <a:srgbClr val="4D4D4D"/>
              </a:solidFill>
              <a:latin typeface="Trebuchet MS" pitchFamily="34" charset="0"/>
              <a:cs typeface="Tahoma" pitchFamily="34" charset="0"/>
            </a:endParaRPr>
          </a:p>
        </p:txBody>
      </p:sp>
      <p:sp>
        <p:nvSpPr>
          <p:cNvPr id="1032" name="Заголовок 1"/>
          <p:cNvSpPr txBox="1">
            <a:spLocks/>
          </p:cNvSpPr>
          <p:nvPr userDrawn="1"/>
        </p:nvSpPr>
        <p:spPr bwMode="auto">
          <a:xfrm>
            <a:off x="428625" y="142875"/>
            <a:ext cx="6643688" cy="5715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smtClean="0">
                <a:solidFill>
                  <a:prstClr val="white"/>
                </a:solidFill>
                <a:latin typeface="Trebuchet MS" pitchFamily="34" charset="0"/>
                <a:cs typeface="Tahoma" pitchFamily="34" charset="0"/>
              </a:rPr>
              <a:t> </a:t>
            </a:r>
            <a:endParaRPr lang="ru-RU" sz="2400" b="1" smtClean="0">
              <a:solidFill>
                <a:prstClr val="white"/>
              </a:solidFill>
              <a:latin typeface="Trebuchet MS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66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17" r:id="rId1"/>
    <p:sldLayoutId id="2147486918" r:id="rId2"/>
    <p:sldLayoutId id="2147486919" r:id="rId3"/>
    <p:sldLayoutId id="2147486920" r:id="rId4"/>
    <p:sldLayoutId id="2147486921" r:id="rId5"/>
    <p:sldLayoutId id="2147486922" r:id="rId6"/>
    <p:sldLayoutId id="2147486923" r:id="rId7"/>
    <p:sldLayoutId id="2147486924" r:id="rId8"/>
    <p:sldLayoutId id="2147486925" r:id="rId9"/>
    <p:sldLayoutId id="2147486926" r:id="rId10"/>
    <p:sldLayoutId id="2147486927" r:id="rId11"/>
    <p:sldLayoutId id="214748692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F49628E-66E2-4C5C-808E-2D37ED4A3062}" type="datetime1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DD510EE-0B13-468C-9F21-522DA87E4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Содержимое 2"/>
          <p:cNvSpPr txBox="1">
            <a:spLocks/>
          </p:cNvSpPr>
          <p:nvPr userDrawn="1"/>
        </p:nvSpPr>
        <p:spPr bwMode="auto">
          <a:xfrm>
            <a:off x="457200" y="1143000"/>
            <a:ext cx="8043863" cy="49498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sz="2000" b="1" smtClean="0">
                <a:solidFill>
                  <a:srgbClr val="4D4D4D"/>
                </a:solidFill>
                <a:latin typeface="Trebuchet MS" pitchFamily="34" charset="0"/>
                <a:cs typeface="Tahoma" pitchFamily="34" charset="0"/>
              </a:rPr>
              <a:t> </a:t>
            </a:r>
            <a:endParaRPr lang="ru-RU" sz="1600" smtClean="0">
              <a:solidFill>
                <a:srgbClr val="4D4D4D"/>
              </a:solidFill>
              <a:latin typeface="Trebuchet MS" pitchFamily="34" charset="0"/>
              <a:cs typeface="Tahoma" pitchFamily="34" charset="0"/>
            </a:endParaRPr>
          </a:p>
        </p:txBody>
      </p:sp>
      <p:sp>
        <p:nvSpPr>
          <p:cNvPr id="1032" name="Заголовок 1"/>
          <p:cNvSpPr txBox="1">
            <a:spLocks/>
          </p:cNvSpPr>
          <p:nvPr userDrawn="1"/>
        </p:nvSpPr>
        <p:spPr bwMode="auto">
          <a:xfrm>
            <a:off x="428625" y="142875"/>
            <a:ext cx="6643688" cy="5715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smtClean="0">
                <a:solidFill>
                  <a:prstClr val="white"/>
                </a:solidFill>
                <a:latin typeface="Trebuchet MS" pitchFamily="34" charset="0"/>
                <a:cs typeface="Tahoma" pitchFamily="34" charset="0"/>
              </a:rPr>
              <a:t> </a:t>
            </a:r>
            <a:endParaRPr lang="ru-RU" sz="2400" b="1" smtClean="0">
              <a:solidFill>
                <a:prstClr val="white"/>
              </a:solidFill>
              <a:latin typeface="Trebuchet MS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1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30" r:id="rId1"/>
    <p:sldLayoutId id="2147486931" r:id="rId2"/>
    <p:sldLayoutId id="2147486932" r:id="rId3"/>
    <p:sldLayoutId id="2147486933" r:id="rId4"/>
    <p:sldLayoutId id="2147486934" r:id="rId5"/>
    <p:sldLayoutId id="2147486935" r:id="rId6"/>
    <p:sldLayoutId id="2147486936" r:id="rId7"/>
    <p:sldLayoutId id="2147486937" r:id="rId8"/>
    <p:sldLayoutId id="2147486938" r:id="rId9"/>
    <p:sldLayoutId id="2147486939" r:id="rId10"/>
    <p:sldLayoutId id="2147486940" r:id="rId11"/>
    <p:sldLayoutId id="2147486941" r:id="rId12"/>
    <p:sldLayoutId id="214748694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.jpe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1785938" y="2309813"/>
            <a:ext cx="735806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b="1">
                <a:solidFill>
                  <a:schemeClr val="bg1"/>
                </a:solidFill>
              </a:rPr>
              <a:t>Название презентации.</a:t>
            </a:r>
          </a:p>
          <a:p>
            <a:pPr eaLnBrk="0" hangingPunct="0"/>
            <a:r>
              <a:rPr lang="ru-RU" sz="2800" b="1">
                <a:solidFill>
                  <a:schemeClr val="bg1"/>
                </a:solidFill>
              </a:rPr>
              <a:t>Может быть в две строки.</a:t>
            </a:r>
          </a:p>
          <a:p>
            <a:pPr eaLnBrk="0" hangingPunct="0"/>
            <a:endParaRPr lang="ru-RU" sz="2800" b="1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ru-RU" sz="2000">
                <a:solidFill>
                  <a:schemeClr val="bg1"/>
                </a:solidFill>
              </a:rPr>
              <a:t>Докладчик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ru-RU" sz="2000">
                <a:solidFill>
                  <a:schemeClr val="bg1"/>
                </a:solidFill>
              </a:rPr>
              <a:t>Должность	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ru-RU" sz="2000">
                <a:solidFill>
                  <a:schemeClr val="bg1"/>
                </a:solidFill>
              </a:rPr>
              <a:t>Дата</a:t>
            </a:r>
          </a:p>
        </p:txBody>
      </p:sp>
      <p:pic>
        <p:nvPicPr>
          <p:cNvPr id="8195" name="Рисунок 2" descr="Рисунок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938213" y="2462213"/>
            <a:ext cx="8358187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sz="3200" b="1" dirty="0">
              <a:solidFill>
                <a:schemeClr val="bg1"/>
              </a:solidFill>
            </a:endParaRPr>
          </a:p>
          <a:p>
            <a:pPr eaLnBrk="0" hangingPunct="0"/>
            <a:r>
              <a:rPr lang="ru-RU" sz="3200" b="1" dirty="0">
                <a:solidFill>
                  <a:schemeClr val="bg1"/>
                </a:solidFill>
              </a:rPr>
              <a:t>Управление изменениями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ru-RU" sz="24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ru-RU" sz="2000" b="1" dirty="0">
                <a:solidFill>
                  <a:schemeClr val="bg1"/>
                </a:solidFill>
              </a:rPr>
              <a:t>Александр </a:t>
            </a:r>
            <a:r>
              <a:rPr lang="ru-RU" sz="2000" b="1" dirty="0" smtClean="0">
                <a:solidFill>
                  <a:schemeClr val="bg1"/>
                </a:solidFill>
              </a:rPr>
              <a:t>Кардаков</a:t>
            </a:r>
            <a:endParaRPr lang="ru-RU" sz="20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874713" y="309563"/>
            <a:ext cx="785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b="1">
                <a:solidFill>
                  <a:srgbClr val="FFFFFF"/>
                </a:solidFill>
              </a:rPr>
              <a:t>Влияние отрасли на компанию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725488" y="1590675"/>
            <a:ext cx="841851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defRPr/>
            </a:pPr>
            <a:r>
              <a:rPr lang="ru-RU" sz="2400" b="1" dirty="0" smtClean="0">
                <a:solidFill>
                  <a:srgbClr val="595959"/>
                </a:solidFill>
              </a:rPr>
              <a:t>Темпы </a:t>
            </a:r>
            <a:r>
              <a:rPr lang="ru-RU" sz="2400" b="1" dirty="0">
                <a:solidFill>
                  <a:srgbClr val="595959"/>
                </a:solidFill>
              </a:rPr>
              <a:t>роста </a:t>
            </a:r>
          </a:p>
          <a:p>
            <a:pPr algn="just">
              <a:defRPr/>
            </a:pPr>
            <a:r>
              <a:rPr lang="ru-RU" sz="2400" dirty="0">
                <a:solidFill>
                  <a:srgbClr val="595959"/>
                </a:solidFill>
              </a:rPr>
              <a:t>Чем выше темпы роста отрасли, тем меньше </a:t>
            </a:r>
            <a:r>
              <a:rPr lang="ru-RU" sz="2400" dirty="0" smtClean="0">
                <a:solidFill>
                  <a:srgbClr val="595959"/>
                </a:solidFill>
              </a:rPr>
              <a:t>конкуренция</a:t>
            </a:r>
          </a:p>
          <a:p>
            <a:pPr algn="just">
              <a:defRPr/>
            </a:pPr>
            <a:endParaRPr lang="ru-RU" sz="2400" dirty="0">
              <a:solidFill>
                <a:srgbClr val="595959"/>
              </a:solidFill>
            </a:endParaRPr>
          </a:p>
          <a:p>
            <a:pPr>
              <a:defRPr/>
            </a:pPr>
            <a:r>
              <a:rPr lang="ru-RU" sz="2400" b="1" dirty="0">
                <a:solidFill>
                  <a:srgbClr val="595959"/>
                </a:solidFill>
              </a:rPr>
              <a:t>Общий уровень прибыльности</a:t>
            </a:r>
          </a:p>
          <a:p>
            <a:pPr>
              <a:defRPr/>
            </a:pPr>
            <a:r>
              <a:rPr lang="ru-RU" sz="2400" dirty="0">
                <a:solidFill>
                  <a:srgbClr val="595959"/>
                </a:solidFill>
              </a:rPr>
              <a:t>Высокая прибыль в отрасли делает компании более терпимыми друг к другу. </a:t>
            </a:r>
            <a:r>
              <a:rPr lang="ru-RU" sz="2400" dirty="0" smtClean="0">
                <a:solidFill>
                  <a:srgbClr val="595959"/>
                </a:solidFill>
              </a:rPr>
              <a:t>Снижение прибыльности повышает враждебность.</a:t>
            </a:r>
          </a:p>
          <a:p>
            <a:pPr>
              <a:defRPr/>
            </a:pPr>
            <a:endParaRPr lang="ru-RU" sz="2400" dirty="0">
              <a:solidFill>
                <a:srgbClr val="595959"/>
              </a:solidFill>
            </a:endParaRPr>
          </a:p>
          <a:p>
            <a:pPr>
              <a:defRPr/>
            </a:pPr>
            <a:r>
              <a:rPr lang="ru-RU" sz="2400" b="1" dirty="0">
                <a:solidFill>
                  <a:srgbClr val="595959"/>
                </a:solidFill>
              </a:rPr>
              <a:t>Уровень дифференциации</a:t>
            </a:r>
          </a:p>
          <a:p>
            <a:pPr>
              <a:defRPr/>
            </a:pPr>
            <a:r>
              <a:rPr lang="ru-RU" sz="2400" dirty="0">
                <a:solidFill>
                  <a:srgbClr val="595959"/>
                </a:solidFill>
              </a:rPr>
              <a:t>Конкуренция жестче, когда много компаний предлагают стандартный продукт с небольшими отличиями. Уникальный продукт не вызывает острой конкуренции</a:t>
            </a:r>
          </a:p>
          <a:p>
            <a:pPr>
              <a:defRPr/>
            </a:pPr>
            <a:endParaRPr lang="ru-RU" sz="2400" dirty="0" smtClean="0">
              <a:solidFill>
                <a:srgbClr val="595959"/>
              </a:solidFill>
            </a:endParaRPr>
          </a:p>
          <a:p>
            <a:pPr>
              <a:defRPr/>
            </a:pPr>
            <a:endParaRPr lang="ru-RU" sz="24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874713" y="309563"/>
            <a:ext cx="785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b="1" dirty="0">
                <a:solidFill>
                  <a:srgbClr val="FFFFFF"/>
                </a:solidFill>
              </a:rPr>
              <a:t>Влияние </a:t>
            </a:r>
            <a:r>
              <a:rPr lang="ru-RU" sz="2800" b="1" dirty="0" smtClean="0">
                <a:solidFill>
                  <a:srgbClr val="FFFFFF"/>
                </a:solidFill>
              </a:rPr>
              <a:t>отрасли </a:t>
            </a:r>
            <a:r>
              <a:rPr lang="ru-RU" sz="2800" b="1" smtClean="0">
                <a:solidFill>
                  <a:srgbClr val="FFFFFF"/>
                </a:solidFill>
              </a:rPr>
              <a:t>на компанию</a:t>
            </a:r>
            <a:endParaRPr lang="ru-RU" sz="2800" b="1" dirty="0">
              <a:solidFill>
                <a:srgbClr val="FFFFFF"/>
              </a:solidFill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725488" y="1579563"/>
            <a:ext cx="805338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595959"/>
                </a:solidFill>
              </a:rPr>
              <a:t>Количество </a:t>
            </a:r>
            <a:r>
              <a:rPr lang="ru-RU" sz="2400" b="1" dirty="0">
                <a:solidFill>
                  <a:srgbClr val="595959"/>
                </a:solidFill>
              </a:rPr>
              <a:t>компаний и рыночных ниш</a:t>
            </a:r>
          </a:p>
          <a:p>
            <a:pPr>
              <a:defRPr/>
            </a:pPr>
            <a:r>
              <a:rPr lang="ru-RU" sz="2400" dirty="0">
                <a:solidFill>
                  <a:srgbClr val="595959"/>
                </a:solidFill>
              </a:rPr>
              <a:t>В отрасли, где ни одна из компаний не занимает значительной доли рынка, более жесткая </a:t>
            </a:r>
            <a:r>
              <a:rPr lang="ru-RU" sz="2400" dirty="0" smtClean="0">
                <a:solidFill>
                  <a:srgbClr val="595959"/>
                </a:solidFill>
              </a:rPr>
              <a:t>конкуренция</a:t>
            </a:r>
          </a:p>
          <a:p>
            <a:pPr>
              <a:defRPr/>
            </a:pPr>
            <a:endParaRPr lang="ru-RU" sz="2400" dirty="0">
              <a:solidFill>
                <a:srgbClr val="595959"/>
              </a:solidFill>
            </a:endParaRPr>
          </a:p>
          <a:p>
            <a:pPr>
              <a:defRPr/>
            </a:pPr>
            <a:r>
              <a:rPr lang="ru-RU" sz="2400" b="1" dirty="0">
                <a:solidFill>
                  <a:srgbClr val="595959"/>
                </a:solidFill>
              </a:rPr>
              <a:t>Появление компании – новичка в отрасли</a:t>
            </a:r>
          </a:p>
          <a:p>
            <a:pPr>
              <a:defRPr/>
            </a:pPr>
            <a:r>
              <a:rPr lang="ru-RU" sz="2400" dirty="0">
                <a:solidFill>
                  <a:srgbClr val="595959"/>
                </a:solidFill>
              </a:rPr>
              <a:t>Новичок, не зная правил, часто нарушает их, что приводит к усилению конкуренции. </a:t>
            </a:r>
            <a:r>
              <a:rPr lang="ru-RU" sz="2400" dirty="0" smtClean="0">
                <a:solidFill>
                  <a:srgbClr val="595959"/>
                </a:solidFill>
              </a:rPr>
              <a:t>Иногда </a:t>
            </a:r>
            <a:r>
              <a:rPr lang="ru-RU" sz="2400" dirty="0">
                <a:solidFill>
                  <a:srgbClr val="595959"/>
                </a:solidFill>
              </a:rPr>
              <a:t>это делается </a:t>
            </a:r>
            <a:r>
              <a:rPr lang="ru-RU" sz="2400" dirty="0" smtClean="0">
                <a:solidFill>
                  <a:srgbClr val="595959"/>
                </a:solidFill>
              </a:rPr>
              <a:t>умышленно</a:t>
            </a:r>
            <a:endParaRPr lang="ru-RU" sz="2400" dirty="0">
              <a:solidFill>
                <a:srgbClr val="595959"/>
              </a:solidFill>
            </a:endParaRPr>
          </a:p>
          <a:p>
            <a:pPr>
              <a:defRPr/>
            </a:pPr>
            <a:endParaRPr lang="ru-RU" sz="2400" dirty="0" smtClean="0">
              <a:solidFill>
                <a:srgbClr val="595959"/>
              </a:solidFill>
            </a:endParaRPr>
          </a:p>
          <a:p>
            <a:pPr>
              <a:defRPr/>
            </a:pPr>
            <a:endParaRPr lang="ru-RU" sz="2400" dirty="0">
              <a:solidFill>
                <a:srgbClr val="595959"/>
              </a:solidFill>
            </a:endParaRPr>
          </a:p>
          <a:p>
            <a:pPr>
              <a:defRPr/>
            </a:pPr>
            <a:endParaRPr lang="ru-RU" sz="24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874713" y="309563"/>
            <a:ext cx="78501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0" algn="l"/>
              </a:tabLst>
            </a:pPr>
            <a:r>
              <a:rPr lang="ru-RU" sz="2800" b="1" dirty="0" smtClean="0">
                <a:solidFill>
                  <a:schemeClr val="bg1"/>
                </a:solidFill>
              </a:rPr>
              <a:t>Три </a:t>
            </a:r>
            <a:r>
              <a:rPr lang="ru-RU" sz="2800" b="1" dirty="0">
                <a:solidFill>
                  <a:schemeClr val="bg1"/>
                </a:solidFill>
              </a:rPr>
              <a:t>стратегии управления </a:t>
            </a:r>
            <a:r>
              <a:rPr lang="ru-RU" sz="2800" b="1" dirty="0" smtClean="0">
                <a:solidFill>
                  <a:schemeClr val="bg1"/>
                </a:solidFill>
              </a:rPr>
              <a:t>изменениями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725488" y="1579563"/>
            <a:ext cx="78978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defRPr/>
            </a:pPr>
            <a:r>
              <a:rPr lang="ru-RU" sz="2400" dirty="0" smtClean="0">
                <a:solidFill>
                  <a:srgbClr val="595959"/>
                </a:solidFill>
              </a:rPr>
              <a:t>1. Реакция </a:t>
            </a:r>
            <a:r>
              <a:rPr lang="ru-RU" sz="2400" dirty="0">
                <a:solidFill>
                  <a:srgbClr val="595959"/>
                </a:solidFill>
              </a:rPr>
              <a:t>на изменения</a:t>
            </a:r>
          </a:p>
          <a:p>
            <a:pPr algn="just">
              <a:defRPr/>
            </a:pPr>
            <a:endParaRPr lang="ru-RU" sz="2400" dirty="0">
              <a:solidFill>
                <a:srgbClr val="595959"/>
              </a:solidFill>
            </a:endParaRPr>
          </a:p>
          <a:p>
            <a:pPr algn="just">
              <a:defRPr/>
            </a:pPr>
            <a:r>
              <a:rPr lang="ru-RU" sz="2400" dirty="0" smtClean="0">
                <a:solidFill>
                  <a:srgbClr val="595959"/>
                </a:solidFill>
              </a:rPr>
              <a:t>2. </a:t>
            </a:r>
            <a:r>
              <a:rPr lang="ru-RU" sz="2400" dirty="0" err="1" smtClean="0">
                <a:solidFill>
                  <a:srgbClr val="595959"/>
                </a:solidFill>
              </a:rPr>
              <a:t>Проактивная</a:t>
            </a:r>
            <a:r>
              <a:rPr lang="ru-RU" sz="2400" dirty="0" smtClean="0">
                <a:solidFill>
                  <a:srgbClr val="595959"/>
                </a:solidFill>
              </a:rPr>
              <a:t> </a:t>
            </a:r>
            <a:r>
              <a:rPr lang="ru-RU" sz="2400" dirty="0">
                <a:solidFill>
                  <a:srgbClr val="595959"/>
                </a:solidFill>
              </a:rPr>
              <a:t>стратегия</a:t>
            </a:r>
          </a:p>
          <a:p>
            <a:pPr algn="just">
              <a:defRPr/>
            </a:pPr>
            <a:endParaRPr lang="ru-RU" sz="2400" dirty="0">
              <a:solidFill>
                <a:srgbClr val="595959"/>
              </a:solidFill>
            </a:endParaRPr>
          </a:p>
          <a:p>
            <a:pPr algn="just">
              <a:defRPr/>
            </a:pPr>
            <a:r>
              <a:rPr lang="ru-RU" sz="2400" dirty="0" smtClean="0">
                <a:solidFill>
                  <a:srgbClr val="595959"/>
                </a:solidFill>
              </a:rPr>
              <a:t>3. Игнорирование </a:t>
            </a:r>
            <a:r>
              <a:rPr lang="ru-RU" sz="2400" dirty="0">
                <a:solidFill>
                  <a:srgbClr val="595959"/>
                </a:solidFill>
              </a:rPr>
              <a:t>изменений</a:t>
            </a:r>
          </a:p>
        </p:txBody>
      </p:sp>
      <p:pic>
        <p:nvPicPr>
          <p:cNvPr id="24580" name="Рисунок 4" descr="tyrannosauru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1762929"/>
            <a:ext cx="3360737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874713" y="309563"/>
            <a:ext cx="785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b="1">
                <a:solidFill>
                  <a:srgbClr val="FFFFFF"/>
                </a:solidFill>
              </a:rPr>
              <a:t>Реактивные и проактивные изменения 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500" y="1739900"/>
            <a:ext cx="6972300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5778500" y="1727200"/>
            <a:ext cx="2527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595959"/>
                </a:solidFill>
              </a:rPr>
              <a:t>Создай новый продукт и услугу</a:t>
            </a:r>
            <a:endParaRPr lang="uk-UA" b="1">
              <a:solidFill>
                <a:srgbClr val="595959"/>
              </a:solidFill>
            </a:endParaRP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0" y="4241800"/>
            <a:ext cx="2273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595959"/>
                </a:solidFill>
              </a:rPr>
              <a:t>Реагируй </a:t>
            </a:r>
          </a:p>
          <a:p>
            <a:pPr algn="ctr"/>
            <a:r>
              <a:rPr lang="ru-RU" b="1">
                <a:solidFill>
                  <a:srgbClr val="595959"/>
                </a:solidFill>
              </a:rPr>
              <a:t>на ошибки</a:t>
            </a:r>
            <a:endParaRPr lang="uk-UA" b="1">
              <a:solidFill>
                <a:srgbClr val="595959"/>
              </a:solidFill>
            </a:endParaRP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1993900" y="3810000"/>
            <a:ext cx="233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595959"/>
                </a:solidFill>
              </a:rPr>
              <a:t>Предотврати ошибки</a:t>
            </a:r>
            <a:endParaRPr lang="uk-UA" b="1">
              <a:solidFill>
                <a:srgbClr val="595959"/>
              </a:solidFill>
            </a:endParaRPr>
          </a:p>
        </p:txBody>
      </p:sp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3048000" y="2946400"/>
            <a:ext cx="2451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595959"/>
                </a:solidFill>
              </a:rPr>
              <a:t>Повысь эффективность</a:t>
            </a:r>
            <a:endParaRPr lang="uk-UA" b="1">
              <a:solidFill>
                <a:srgbClr val="595959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8300" y="2209800"/>
            <a:ext cx="24257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59595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Реактивные стратегии</a:t>
            </a:r>
            <a:endParaRPr lang="uk-UA" b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40400" y="4191000"/>
            <a:ext cx="23622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59595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Проактивные</a:t>
            </a:r>
            <a:r>
              <a:rPr lang="ru-RU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стратегии</a:t>
            </a:r>
            <a:endParaRPr lang="uk-UA" b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76300" y="5613400"/>
            <a:ext cx="4191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59595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Адаптация, постепенные улучшения</a:t>
            </a:r>
            <a:endParaRPr lang="uk-UA" b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65800" y="5613400"/>
            <a:ext cx="2425700" cy="88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59595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Инновации</a:t>
            </a:r>
            <a:endParaRPr lang="uk-UA" b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874713" y="309563"/>
            <a:ext cx="80406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b="1">
                <a:solidFill>
                  <a:schemeClr val="bg1"/>
                </a:solidFill>
              </a:rPr>
              <a:t>Факторы срочности в управлении изменениями</a:t>
            </a:r>
          </a:p>
        </p:txBody>
      </p:sp>
      <p:sp>
        <p:nvSpPr>
          <p:cNvPr id="29699" name="TextBox 5"/>
          <p:cNvSpPr txBox="1">
            <a:spLocks noChangeArrowheads="1"/>
          </p:cNvSpPr>
          <p:nvPr/>
        </p:nvSpPr>
        <p:spPr bwMode="auto">
          <a:xfrm>
            <a:off x="808038" y="1579563"/>
            <a:ext cx="78978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/>
            <a:endParaRPr lang="ru-RU" sz="2400" b="1">
              <a:solidFill>
                <a:srgbClr val="595959"/>
              </a:solidFill>
            </a:endParaRPr>
          </a:p>
          <a:p>
            <a:pPr marL="285750" indent="-285750" algn="just"/>
            <a:endParaRPr lang="ru-RU" sz="2400" b="1">
              <a:solidFill>
                <a:srgbClr val="595959"/>
              </a:solidFill>
            </a:endParaRPr>
          </a:p>
          <a:p>
            <a:pPr marL="285750" indent="-285750" algn="just"/>
            <a:endParaRPr lang="ru-RU" sz="2400" b="1">
              <a:solidFill>
                <a:srgbClr val="595959"/>
              </a:solidFill>
            </a:endParaRPr>
          </a:p>
          <a:p>
            <a:pPr marL="285750" indent="-285750" algn="just"/>
            <a:endParaRPr lang="ru-RU" sz="2400" b="1">
              <a:solidFill>
                <a:srgbClr val="595959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1509713" y="5780088"/>
            <a:ext cx="7013575" cy="2381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1465263" y="2216150"/>
            <a:ext cx="55562" cy="35750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505200" y="2203450"/>
            <a:ext cx="47625" cy="35814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842250" y="2262188"/>
            <a:ext cx="44450" cy="353218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686425" y="2227263"/>
            <a:ext cx="28575" cy="355758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олилиния 35"/>
          <p:cNvSpPr/>
          <p:nvPr/>
        </p:nvSpPr>
        <p:spPr>
          <a:xfrm>
            <a:off x="1627188" y="2643188"/>
            <a:ext cx="6626225" cy="2455862"/>
          </a:xfrm>
          <a:custGeom>
            <a:avLst/>
            <a:gdLst>
              <a:gd name="connsiteX0" fmla="*/ 0 w 7300685"/>
              <a:gd name="connsiteY0" fmla="*/ 1069220 h 3115734"/>
              <a:gd name="connsiteX1" fmla="*/ 1973942 w 7300685"/>
              <a:gd name="connsiteY1" fmla="*/ 24191 h 3115734"/>
              <a:gd name="connsiteX2" fmla="*/ 4165600 w 7300685"/>
              <a:gd name="connsiteY2" fmla="*/ 924077 h 3115734"/>
              <a:gd name="connsiteX3" fmla="*/ 7300685 w 7300685"/>
              <a:gd name="connsiteY3" fmla="*/ 3115734 h 311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0685" h="3115734">
                <a:moveTo>
                  <a:pt x="0" y="1069220"/>
                </a:moveTo>
                <a:cubicBezTo>
                  <a:pt x="639837" y="558801"/>
                  <a:pt x="1279675" y="48382"/>
                  <a:pt x="1973942" y="24191"/>
                </a:cubicBezTo>
                <a:cubicBezTo>
                  <a:pt x="2668209" y="0"/>
                  <a:pt x="3277810" y="408820"/>
                  <a:pt x="4165600" y="924077"/>
                </a:cubicBezTo>
                <a:cubicBezTo>
                  <a:pt x="5053390" y="1439334"/>
                  <a:pt x="6177037" y="2277534"/>
                  <a:pt x="7300685" y="3115734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706" name="TextBox 71"/>
          <p:cNvSpPr txBox="1">
            <a:spLocks noChangeArrowheads="1"/>
          </p:cNvSpPr>
          <p:nvPr/>
        </p:nvSpPr>
        <p:spPr bwMode="auto">
          <a:xfrm>
            <a:off x="1855788" y="3516313"/>
            <a:ext cx="1403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595959"/>
                </a:solidFill>
              </a:rPr>
              <a:t>Ожидание</a:t>
            </a:r>
          </a:p>
        </p:txBody>
      </p:sp>
      <p:sp>
        <p:nvSpPr>
          <p:cNvPr id="29707" name="TextBox 72"/>
          <p:cNvSpPr txBox="1">
            <a:spLocks noChangeArrowheads="1"/>
          </p:cNvSpPr>
          <p:nvPr/>
        </p:nvSpPr>
        <p:spPr bwMode="auto">
          <a:xfrm>
            <a:off x="3598863" y="3494088"/>
            <a:ext cx="1325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595959"/>
                </a:solidFill>
              </a:rPr>
              <a:t>Ранняя реакция</a:t>
            </a:r>
          </a:p>
        </p:txBody>
      </p:sp>
      <p:sp>
        <p:nvSpPr>
          <p:cNvPr id="29708" name="TextBox 73"/>
          <p:cNvSpPr txBox="1">
            <a:spLocks noChangeArrowheads="1"/>
          </p:cNvSpPr>
          <p:nvPr/>
        </p:nvSpPr>
        <p:spPr bwMode="auto">
          <a:xfrm>
            <a:off x="7980363" y="4384675"/>
            <a:ext cx="1069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solidFill>
                  <a:srgbClr val="595959"/>
                </a:solidFill>
              </a:rPr>
              <a:t>Кризис</a:t>
            </a:r>
          </a:p>
        </p:txBody>
      </p:sp>
      <p:sp>
        <p:nvSpPr>
          <p:cNvPr id="29709" name="TextBox 74"/>
          <p:cNvSpPr txBox="1">
            <a:spLocks noChangeArrowheads="1"/>
          </p:cNvSpPr>
          <p:nvPr/>
        </p:nvSpPr>
        <p:spPr bwMode="auto">
          <a:xfrm>
            <a:off x="5908675" y="4384675"/>
            <a:ext cx="1663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595959"/>
                </a:solidFill>
              </a:rPr>
              <a:t>Поздняя реакция</a:t>
            </a:r>
          </a:p>
        </p:txBody>
      </p:sp>
      <p:sp>
        <p:nvSpPr>
          <p:cNvPr id="29710" name="TextBox 75"/>
          <p:cNvSpPr txBox="1">
            <a:spLocks noChangeArrowheads="1"/>
          </p:cNvSpPr>
          <p:nvPr/>
        </p:nvSpPr>
        <p:spPr bwMode="auto">
          <a:xfrm>
            <a:off x="8135938" y="5181600"/>
            <a:ext cx="925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595959"/>
                </a:solidFill>
              </a:rPr>
              <a:t>Время</a:t>
            </a:r>
          </a:p>
        </p:txBody>
      </p:sp>
      <p:sp>
        <p:nvSpPr>
          <p:cNvPr id="29711" name="TextBox 76"/>
          <p:cNvSpPr txBox="1">
            <a:spLocks noChangeArrowheads="1"/>
          </p:cNvSpPr>
          <p:nvPr/>
        </p:nvSpPr>
        <p:spPr bwMode="auto">
          <a:xfrm>
            <a:off x="141288" y="1981200"/>
            <a:ext cx="1323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595959"/>
                </a:solidFill>
              </a:rPr>
              <a:t>Высокий</a:t>
            </a:r>
          </a:p>
        </p:txBody>
      </p:sp>
      <p:sp>
        <p:nvSpPr>
          <p:cNvPr id="29712" name="TextBox 77"/>
          <p:cNvSpPr txBox="1">
            <a:spLocks noChangeArrowheads="1"/>
          </p:cNvSpPr>
          <p:nvPr/>
        </p:nvSpPr>
        <p:spPr bwMode="auto">
          <a:xfrm>
            <a:off x="141288" y="5649913"/>
            <a:ext cx="1323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595959"/>
                </a:solidFill>
              </a:rPr>
              <a:t>Низкий</a:t>
            </a:r>
          </a:p>
        </p:txBody>
      </p:sp>
      <p:sp>
        <p:nvSpPr>
          <p:cNvPr id="29713" name="TextBox 78"/>
          <p:cNvSpPr txBox="1">
            <a:spLocks noChangeArrowheads="1"/>
          </p:cNvSpPr>
          <p:nvPr/>
        </p:nvSpPr>
        <p:spPr bwMode="auto">
          <a:xfrm>
            <a:off x="141288" y="3235325"/>
            <a:ext cx="14176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595959"/>
                </a:solidFill>
              </a:rPr>
              <a:t>Стратеги-ческий эффект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874713" y="309563"/>
            <a:ext cx="78501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b="1">
                <a:solidFill>
                  <a:schemeClr val="bg1"/>
                </a:solidFill>
              </a:rPr>
              <a:t>Цель изменений в компании</a:t>
            </a:r>
          </a:p>
          <a:p>
            <a:pPr eaLnBrk="0" hangingPunct="0"/>
            <a:endParaRPr lang="uk-UA" sz="2800" b="1">
              <a:solidFill>
                <a:schemeClr val="bg1"/>
              </a:solidFill>
            </a:endParaRPr>
          </a:p>
          <a:p>
            <a:pPr eaLnBrk="0" hangingPunct="0"/>
            <a:endParaRPr lang="uk-UA" sz="2800" b="1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026275" y="1720850"/>
            <a:ext cx="1655763" cy="296863"/>
          </a:xfrm>
          <a:prstGeom prst="rect">
            <a:avLst/>
          </a:prstGeom>
          <a:solidFill>
            <a:srgbClr val="F990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024688" y="2195513"/>
            <a:ext cx="1473200" cy="320675"/>
          </a:xfrm>
          <a:prstGeom prst="rect">
            <a:avLst/>
          </a:prstGeom>
          <a:solidFill>
            <a:srgbClr val="F990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21513" y="3236913"/>
            <a:ext cx="823912" cy="317500"/>
          </a:xfrm>
          <a:prstGeom prst="rect">
            <a:avLst/>
          </a:prstGeom>
          <a:solidFill>
            <a:srgbClr val="F990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019925" y="3735388"/>
            <a:ext cx="773113" cy="311150"/>
          </a:xfrm>
          <a:prstGeom prst="rect">
            <a:avLst/>
          </a:prstGeom>
          <a:solidFill>
            <a:srgbClr val="F990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016750" y="4210050"/>
            <a:ext cx="628650" cy="327025"/>
          </a:xfrm>
          <a:prstGeom prst="rect">
            <a:avLst/>
          </a:prstGeom>
          <a:solidFill>
            <a:srgbClr val="F990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015163" y="4765675"/>
            <a:ext cx="409575" cy="360363"/>
          </a:xfrm>
          <a:prstGeom prst="rect">
            <a:avLst/>
          </a:prstGeom>
          <a:solidFill>
            <a:srgbClr val="F990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13575" y="5367338"/>
            <a:ext cx="341313" cy="334962"/>
          </a:xfrm>
          <a:prstGeom prst="rect">
            <a:avLst/>
          </a:prstGeom>
          <a:solidFill>
            <a:srgbClr val="F990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023100" y="2700338"/>
            <a:ext cx="823913" cy="317500"/>
          </a:xfrm>
          <a:prstGeom prst="rect">
            <a:avLst/>
          </a:prstGeom>
          <a:solidFill>
            <a:srgbClr val="F990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827" name="Прямая соединительная линия 38"/>
          <p:cNvCxnSpPr>
            <a:cxnSpLocks noChangeShapeType="1"/>
          </p:cNvCxnSpPr>
          <p:nvPr/>
        </p:nvCxnSpPr>
        <p:spPr bwMode="auto">
          <a:xfrm flipH="1">
            <a:off x="7010400" y="1673225"/>
            <a:ext cx="15875" cy="4064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7" name="Rectangle 15"/>
          <p:cNvSpPr txBox="1">
            <a:spLocks noChangeArrowheads="1"/>
          </p:cNvSpPr>
          <p:nvPr/>
        </p:nvSpPr>
        <p:spPr bwMode="auto">
          <a:xfrm>
            <a:off x="700088" y="1584325"/>
            <a:ext cx="6415087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6" rIns="91392" bIns="45696"/>
          <a:lstStyle/>
          <a:p>
            <a:pPr marL="360000" indent="-342900" eaLnBrk="0" fontAlgn="t" hangingPunct="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400" kern="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Сокращение издержек</a:t>
            </a:r>
          </a:p>
          <a:p>
            <a:pPr marL="360000" indent="-342900" eaLnBrk="0" fontAlgn="t" hangingPunct="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400" kern="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сдвиг от хороших результатов к отличным</a:t>
            </a:r>
          </a:p>
          <a:p>
            <a:pPr marL="360000" indent="-342900" eaLnBrk="0" fontAlgn="t" hangingPunct="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400" kern="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завершение </a:t>
            </a:r>
            <a:r>
              <a:rPr lang="en-US" sz="2400" kern="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M&amp;A</a:t>
            </a:r>
            <a:endParaRPr lang="ru-RU" sz="2400" kern="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marL="360000" indent="-342900" eaLnBrk="0" fontAlgn="t" hangingPunct="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400" kern="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выход из кризисной ситуации</a:t>
            </a:r>
          </a:p>
          <a:p>
            <a:pPr marL="360000" indent="-342900" eaLnBrk="0" fontAlgn="t" hangingPunct="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400" kern="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догнать конкурентов</a:t>
            </a:r>
          </a:p>
          <a:p>
            <a:pPr marL="360000" indent="-342900" eaLnBrk="0" fontAlgn="t" hangingPunct="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400" kern="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разделение компании на части</a:t>
            </a:r>
          </a:p>
          <a:p>
            <a:pPr marL="360000" indent="-342900" eaLnBrk="0" fontAlgn="t" hangingPunct="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400" kern="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подготовка к либерализации рынка или приватизация</a:t>
            </a:r>
          </a:p>
          <a:p>
            <a:pPr marL="360000" indent="-342900" eaLnBrk="0" fontAlgn="t" hangingPunct="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400" kern="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прочие</a:t>
            </a:r>
            <a:endParaRPr lang="en-US" sz="2400" kern="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marL="360000" indent="-342900" eaLnBrk="0" fontAlgn="t" hangingPunct="0"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en-US" sz="2200" kern="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marL="360000" indent="-342900" eaLnBrk="0" fontAlgn="t" hangingPunct="0">
              <a:spcBef>
                <a:spcPts val="600"/>
              </a:spcBef>
              <a:defRPr/>
            </a:pPr>
            <a:r>
              <a:rPr lang="en-US" sz="2400" dirty="0">
                <a:solidFill>
                  <a:srgbClr val="595959"/>
                </a:solidFill>
              </a:rPr>
              <a:t>* </a:t>
            </a:r>
            <a:r>
              <a:rPr lang="ru-RU" sz="1600" dirty="0">
                <a:solidFill>
                  <a:srgbClr val="595959"/>
                </a:solidFill>
              </a:rPr>
              <a:t>исследование </a:t>
            </a:r>
            <a:r>
              <a:rPr lang="en-US" sz="1600" dirty="0">
                <a:solidFill>
                  <a:srgbClr val="595959"/>
                </a:solidFill>
              </a:rPr>
              <a:t>McKinsey</a:t>
            </a:r>
            <a:endParaRPr lang="ru-RU" sz="1600" kern="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29" name="TextBox 36"/>
          <p:cNvSpPr txBox="1">
            <a:spLocks noChangeArrowheads="1"/>
          </p:cNvSpPr>
          <p:nvPr/>
        </p:nvSpPr>
        <p:spPr bwMode="auto">
          <a:xfrm>
            <a:off x="7275513" y="1323975"/>
            <a:ext cx="7762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595959"/>
                </a:solidFill>
              </a:rPr>
              <a:t>20%</a:t>
            </a:r>
            <a:endParaRPr lang="uk-UA" sz="1600" b="1">
              <a:solidFill>
                <a:srgbClr val="595959"/>
              </a:solidFill>
            </a:endParaRPr>
          </a:p>
        </p:txBody>
      </p:sp>
      <p:sp>
        <p:nvSpPr>
          <p:cNvPr id="34830" name="TextBox 37"/>
          <p:cNvSpPr txBox="1">
            <a:spLocks noChangeArrowheads="1"/>
          </p:cNvSpPr>
          <p:nvPr/>
        </p:nvSpPr>
        <p:spPr bwMode="auto">
          <a:xfrm>
            <a:off x="7761288" y="1314450"/>
            <a:ext cx="787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595959"/>
                </a:solidFill>
              </a:rPr>
              <a:t>40%</a:t>
            </a:r>
            <a:endParaRPr lang="uk-UA" sz="1600" b="1">
              <a:solidFill>
                <a:srgbClr val="595959"/>
              </a:solidFill>
            </a:endParaRPr>
          </a:p>
        </p:txBody>
      </p:sp>
      <p:sp>
        <p:nvSpPr>
          <p:cNvPr id="34831" name="TextBox 38"/>
          <p:cNvSpPr txBox="1">
            <a:spLocks noChangeArrowheads="1"/>
          </p:cNvSpPr>
          <p:nvPr/>
        </p:nvSpPr>
        <p:spPr bwMode="auto">
          <a:xfrm>
            <a:off x="8275638" y="1314450"/>
            <a:ext cx="1006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595959"/>
                </a:solidFill>
              </a:rPr>
              <a:t>60%</a:t>
            </a:r>
            <a:endParaRPr lang="uk-UA" sz="1600" b="1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874713" y="309563"/>
            <a:ext cx="785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b="1">
                <a:solidFill>
                  <a:srgbClr val="FFFFFF"/>
                </a:solidFill>
              </a:rPr>
              <a:t>Любите ли вы изменения?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700588" y="3071813"/>
            <a:ext cx="28575" cy="18192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524250" y="3951288"/>
            <a:ext cx="2486025" cy="190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330575" y="1795463"/>
            <a:ext cx="2736850" cy="1258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59595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Я хочу изменить то, как я работаю</a:t>
            </a:r>
            <a:endParaRPr lang="uk-UA" b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4225" y="3335338"/>
            <a:ext cx="2738438" cy="1258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59595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Я сопротивляюсь изменениям</a:t>
            </a:r>
            <a:endParaRPr lang="uk-UA" b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11863" y="3335338"/>
            <a:ext cx="2736850" cy="1258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59595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Я готов к изменениям, если это необходимо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375025" y="4921250"/>
            <a:ext cx="2738438" cy="1258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59595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Я не хочу что-либо менять,</a:t>
            </a:r>
            <a:r>
              <a:rPr lang="uk-UA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если в этом нет необходимости</a:t>
            </a:r>
            <a:endParaRPr lang="uk-UA" b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874713" y="309563"/>
            <a:ext cx="785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b="1">
                <a:solidFill>
                  <a:srgbClr val="FFFFFF"/>
                </a:solidFill>
              </a:rPr>
              <a:t>Любят ли изменения ваши подчиненные?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700588" y="3071813"/>
            <a:ext cx="28575" cy="18192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524250" y="3962400"/>
            <a:ext cx="2486025" cy="190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313113" y="1789113"/>
            <a:ext cx="2738437" cy="1258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59595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Они хотят изменить то, как работают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8350" y="3341688"/>
            <a:ext cx="2736850" cy="1258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59595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Они сопротивляются изменениям, когда  их ожидают</a:t>
            </a:r>
            <a:endParaRPr lang="uk-UA" b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11863" y="3346450"/>
            <a:ext cx="2736850" cy="1258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59595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Они готовы к изменениям, если это необходимо</a:t>
            </a:r>
            <a:endParaRPr lang="uk-UA" b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75025" y="4921250"/>
            <a:ext cx="2738438" cy="1258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59595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Они не хотят что-либо менять,</a:t>
            </a:r>
            <a:r>
              <a:rPr lang="uk-UA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если в этом нет необходимости</a:t>
            </a:r>
            <a:endParaRPr lang="uk-UA" b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874713" y="309563"/>
            <a:ext cx="78501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FFFFFF"/>
                </a:solidFill>
              </a:rPr>
              <a:t>Отношение к изменениям</a:t>
            </a:r>
            <a:endParaRPr lang="ru-RU" sz="2800" b="1" dirty="0">
              <a:solidFill>
                <a:srgbClr val="FFFFFF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700588" y="3071813"/>
            <a:ext cx="28575" cy="18192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524250" y="3962400"/>
            <a:ext cx="2486025" cy="190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677" name="Рисунок 18" descr="1313312745_us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4325" y="1531938"/>
            <a:ext cx="1706563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19" descr="1313312745_use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675" y="5702300"/>
            <a:ext cx="836613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20" descr="1313312745_use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3" y="4851400"/>
            <a:ext cx="8366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Рисунок 22" descr="1313312745_use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2775" y="5722938"/>
            <a:ext cx="836613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Рисунок 23" descr="1313312745_use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7538" y="4862513"/>
            <a:ext cx="8366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330575" y="1795463"/>
            <a:ext cx="2736850" cy="1258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59595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Я хочу изменить то, как я работаю</a:t>
            </a:r>
            <a:endParaRPr lang="uk-UA" b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11863" y="3359150"/>
            <a:ext cx="2736850" cy="1257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59595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Я готов к изменениям, если это необходимо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68350" y="3341688"/>
            <a:ext cx="2736850" cy="1258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59595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Они сопротивляются изменениям, когда  их ожидают</a:t>
            </a:r>
            <a:endParaRPr lang="uk-UA" b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85" name="Рисунок 22" descr="female-user-icon-clip-art_421787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5863" y="4730750"/>
            <a:ext cx="7080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Рисунок 23" descr="female-user-icon-clip-art_421787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79513" y="5480050"/>
            <a:ext cx="70961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3375025" y="4921250"/>
            <a:ext cx="2738438" cy="1258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59595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Они не хотят что-либо менять,</a:t>
            </a:r>
            <a:r>
              <a:rPr lang="uk-UA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если в этом нет необходимости</a:t>
            </a:r>
            <a:endParaRPr lang="uk-UA" b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725488" y="1579563"/>
            <a:ext cx="7780337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/>
            <a:endParaRPr lang="ru-RU" sz="2400" dirty="0">
              <a:solidFill>
                <a:srgbClr val="595959"/>
              </a:solidFill>
            </a:endParaRPr>
          </a:p>
          <a:p>
            <a:pPr marL="285750" indent="-285750" algn="just"/>
            <a:r>
              <a:rPr lang="ru-RU" sz="2400" dirty="0">
                <a:solidFill>
                  <a:srgbClr val="595959"/>
                </a:solidFill>
              </a:rPr>
              <a:t>Дилемма вокруг изменений состоит в том, что все об </a:t>
            </a:r>
          </a:p>
          <a:p>
            <a:pPr marL="285750" indent="-285750" algn="just"/>
            <a:r>
              <a:rPr lang="ru-RU" sz="2400" dirty="0">
                <a:solidFill>
                  <a:srgbClr val="595959"/>
                </a:solidFill>
              </a:rPr>
              <a:t>этом любят говорить, но немногие способны</a:t>
            </a:r>
          </a:p>
          <a:p>
            <a:pPr marL="285750" indent="-285750" algn="just"/>
            <a:r>
              <a:rPr lang="ru-RU" sz="2400" dirty="0">
                <a:solidFill>
                  <a:srgbClr val="595959"/>
                </a:solidFill>
              </a:rPr>
              <a:t>осознать собственную готовность к переменам, </a:t>
            </a:r>
          </a:p>
          <a:p>
            <a:pPr marL="285750" indent="-285750" algn="just"/>
            <a:r>
              <a:rPr lang="ru-RU" sz="2400" dirty="0">
                <a:solidFill>
                  <a:srgbClr val="595959"/>
                </a:solidFill>
              </a:rPr>
              <a:t>не говоря о готовности влиять на изменения. </a:t>
            </a:r>
          </a:p>
          <a:p>
            <a:pPr marL="285750" indent="-285750" algn="just"/>
            <a:endParaRPr lang="ru-RU" sz="2400" dirty="0">
              <a:solidFill>
                <a:srgbClr val="595959"/>
              </a:solidFill>
            </a:endParaRPr>
          </a:p>
          <a:p>
            <a:pPr marL="285750" indent="-285750" algn="just"/>
            <a:r>
              <a:rPr lang="ru-RU" sz="2400" dirty="0">
                <a:solidFill>
                  <a:srgbClr val="595959"/>
                </a:solidFill>
              </a:rPr>
              <a:t>Обычно те, кто видит потребность в изменениях – </a:t>
            </a:r>
          </a:p>
          <a:p>
            <a:pPr marL="285750" indent="-285750" algn="just"/>
            <a:r>
              <a:rPr lang="ru-RU" sz="2400" dirty="0">
                <a:solidFill>
                  <a:srgbClr val="595959"/>
                </a:solidFill>
              </a:rPr>
              <a:t>видят потребность в </a:t>
            </a:r>
            <a:r>
              <a:rPr lang="ru-RU" sz="2400" dirty="0" smtClean="0">
                <a:solidFill>
                  <a:srgbClr val="595959"/>
                </a:solidFill>
              </a:rPr>
              <a:t>изменениях </a:t>
            </a:r>
            <a:r>
              <a:rPr lang="ru-RU" sz="2400" dirty="0">
                <a:solidFill>
                  <a:srgbClr val="595959"/>
                </a:solidFill>
              </a:rPr>
              <a:t>для других. </a:t>
            </a:r>
            <a:r>
              <a:rPr lang="ru-RU" sz="2400" dirty="0">
                <a:solidFill>
                  <a:srgbClr val="595959"/>
                </a:solidFill>
                <a:sym typeface="Wingdings" pitchFamily="2" charset="2"/>
              </a:rPr>
              <a:t></a:t>
            </a:r>
            <a:endParaRPr lang="ru-RU" sz="2400" dirty="0">
              <a:solidFill>
                <a:srgbClr val="595959"/>
              </a:solidFill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874713" y="309563"/>
            <a:ext cx="785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chemeClr val="bg1"/>
                </a:solidFill>
              </a:rPr>
              <a:t>Почему так происходит?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5"/>
          <p:cNvSpPr txBox="1">
            <a:spLocks noChangeArrowheads="1"/>
          </p:cNvSpPr>
          <p:nvPr/>
        </p:nvSpPr>
        <p:spPr bwMode="auto">
          <a:xfrm>
            <a:off x="725488" y="1579563"/>
            <a:ext cx="770255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595959"/>
                </a:solidFill>
              </a:rPr>
              <a:t>«Я думаю, что мировой рынок может востребовать, возможно, только пять компьютеров»</a:t>
            </a:r>
          </a:p>
          <a:p>
            <a:pPr algn="r"/>
            <a:r>
              <a:rPr lang="ru-RU" dirty="0" smtClean="0">
                <a:solidFill>
                  <a:srgbClr val="595959"/>
                </a:solidFill>
              </a:rPr>
              <a:t>Томас </a:t>
            </a:r>
            <a:r>
              <a:rPr lang="ru-RU" dirty="0">
                <a:solidFill>
                  <a:srgbClr val="595959"/>
                </a:solidFill>
              </a:rPr>
              <a:t>Уотсон, председатель совета директоров IBM</a:t>
            </a:r>
            <a:r>
              <a:rPr lang="ru-RU" b="1" dirty="0">
                <a:solidFill>
                  <a:srgbClr val="595959"/>
                </a:solidFill>
              </a:rPr>
              <a:t>, 1943 год</a:t>
            </a:r>
          </a:p>
          <a:p>
            <a:pPr algn="just"/>
            <a:endParaRPr lang="en-US" b="1" dirty="0" smtClean="0">
              <a:solidFill>
                <a:srgbClr val="595959"/>
              </a:solidFill>
            </a:endParaRPr>
          </a:p>
          <a:p>
            <a:pPr algn="just"/>
            <a:endParaRPr lang="en-US" b="1" dirty="0">
              <a:solidFill>
                <a:srgbClr val="595959"/>
              </a:solidFill>
            </a:endParaRPr>
          </a:p>
          <a:p>
            <a:pPr algn="just"/>
            <a:r>
              <a:rPr lang="ru-RU" b="1" dirty="0" smtClean="0">
                <a:solidFill>
                  <a:srgbClr val="595959"/>
                </a:solidFill>
              </a:rPr>
              <a:t>«</a:t>
            </a:r>
            <a:r>
              <a:rPr lang="ru-RU" b="1" dirty="0">
                <a:solidFill>
                  <a:srgbClr val="595959"/>
                </a:solidFill>
              </a:rPr>
              <a:t>Компьютеры в будущем могут весить не более 1,5 </a:t>
            </a:r>
            <a:r>
              <a:rPr lang="ru-RU" b="1" dirty="0" smtClean="0">
                <a:solidFill>
                  <a:srgbClr val="595959"/>
                </a:solidFill>
              </a:rPr>
              <a:t>тонны»</a:t>
            </a:r>
            <a:endParaRPr lang="en-US" b="1" dirty="0" smtClean="0">
              <a:solidFill>
                <a:srgbClr val="595959"/>
              </a:solidFill>
            </a:endParaRPr>
          </a:p>
          <a:p>
            <a:pPr algn="r"/>
            <a:r>
              <a:rPr lang="ru-RU" dirty="0" smtClean="0">
                <a:solidFill>
                  <a:srgbClr val="595959"/>
                </a:solidFill>
              </a:rPr>
              <a:t>Журнал </a:t>
            </a:r>
            <a:r>
              <a:rPr lang="en-US" dirty="0">
                <a:solidFill>
                  <a:srgbClr val="595959"/>
                </a:solidFill>
              </a:rPr>
              <a:t>Popular Mechanics, </a:t>
            </a:r>
            <a:r>
              <a:rPr lang="ru-RU" b="1" dirty="0">
                <a:solidFill>
                  <a:srgbClr val="595959"/>
                </a:solidFill>
              </a:rPr>
              <a:t>1949 год</a:t>
            </a:r>
          </a:p>
          <a:p>
            <a:pPr algn="just"/>
            <a:endParaRPr lang="ru-RU" dirty="0">
              <a:solidFill>
                <a:srgbClr val="595959"/>
              </a:solidFill>
            </a:endParaRPr>
          </a:p>
          <a:p>
            <a:pPr algn="just"/>
            <a:endParaRPr lang="ru-RU" dirty="0">
              <a:solidFill>
                <a:srgbClr val="595959"/>
              </a:solidFill>
            </a:endParaRPr>
          </a:p>
          <a:p>
            <a:pPr algn="just"/>
            <a:r>
              <a:rPr lang="ru-RU" b="1" dirty="0">
                <a:solidFill>
                  <a:srgbClr val="595959"/>
                </a:solidFill>
              </a:rPr>
              <a:t>«Вряд ли кому-то придет в голову установить компьютер дома»</a:t>
            </a:r>
          </a:p>
          <a:p>
            <a:pPr algn="r"/>
            <a:r>
              <a:rPr lang="ru-RU" dirty="0">
                <a:solidFill>
                  <a:srgbClr val="595959"/>
                </a:solidFill>
              </a:rPr>
              <a:t>Кеннет </a:t>
            </a:r>
            <a:r>
              <a:rPr lang="ru-RU" dirty="0" err="1">
                <a:solidFill>
                  <a:srgbClr val="595959"/>
                </a:solidFill>
              </a:rPr>
              <a:t>Олсен</a:t>
            </a:r>
            <a:r>
              <a:rPr lang="ru-RU" dirty="0">
                <a:solidFill>
                  <a:srgbClr val="595959"/>
                </a:solidFill>
              </a:rPr>
              <a:t>, основатель </a:t>
            </a:r>
            <a:r>
              <a:rPr lang="ru-RU" dirty="0" err="1">
                <a:solidFill>
                  <a:srgbClr val="595959"/>
                </a:solidFill>
              </a:rPr>
              <a:t>Digital</a:t>
            </a:r>
            <a:r>
              <a:rPr lang="ru-RU" dirty="0">
                <a:solidFill>
                  <a:srgbClr val="595959"/>
                </a:solidFill>
              </a:rPr>
              <a:t> </a:t>
            </a:r>
            <a:r>
              <a:rPr lang="ru-RU" dirty="0" err="1">
                <a:solidFill>
                  <a:srgbClr val="595959"/>
                </a:solidFill>
              </a:rPr>
              <a:t>Equipment</a:t>
            </a:r>
            <a:r>
              <a:rPr lang="ru-RU" dirty="0">
                <a:solidFill>
                  <a:srgbClr val="595959"/>
                </a:solidFill>
              </a:rPr>
              <a:t> </a:t>
            </a:r>
            <a:r>
              <a:rPr lang="ru-RU" dirty="0" err="1">
                <a:solidFill>
                  <a:srgbClr val="595959"/>
                </a:solidFill>
              </a:rPr>
              <a:t>Corporation</a:t>
            </a:r>
            <a:r>
              <a:rPr lang="ru-RU" dirty="0">
                <a:solidFill>
                  <a:srgbClr val="595959"/>
                </a:solidFill>
              </a:rPr>
              <a:t>, </a:t>
            </a:r>
            <a:r>
              <a:rPr lang="ru-RU" b="1" dirty="0">
                <a:solidFill>
                  <a:srgbClr val="595959"/>
                </a:solidFill>
              </a:rPr>
              <a:t>1977 год</a:t>
            </a:r>
            <a:endParaRPr lang="uk-UA" b="1" dirty="0">
              <a:solidFill>
                <a:srgbClr val="595959"/>
              </a:solidFill>
            </a:endParaRP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874713" y="309563"/>
            <a:ext cx="785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b="1">
                <a:solidFill>
                  <a:schemeClr val="bg1"/>
                </a:solidFill>
              </a:rPr>
              <a:t>Компьютеры </a:t>
            </a:r>
            <a:r>
              <a:rPr lang="ru-RU" sz="2800">
                <a:solidFill>
                  <a:schemeClr val="bg1"/>
                </a:solidFill>
              </a:rPr>
              <a:t>–</a:t>
            </a:r>
            <a:r>
              <a:rPr lang="ru-RU" sz="2800" b="1">
                <a:solidFill>
                  <a:schemeClr val="bg1"/>
                </a:solidFill>
              </a:rPr>
              <a:t> позавчера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874713" y="309563"/>
            <a:ext cx="78501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chemeClr val="bg1"/>
                </a:solidFill>
              </a:rPr>
              <a:t>Важно победить сопротивление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323833" y="2070920"/>
            <a:ext cx="662954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 x  </a:t>
            </a:r>
            <a:r>
              <a:rPr lang="en-US" sz="2400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2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 x  </a:t>
            </a:r>
            <a:r>
              <a:rPr lang="en-US" sz="2400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uk-UA" sz="2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&gt;    </a:t>
            </a:r>
            <a:r>
              <a:rPr lang="ru-RU" sz="2400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Сопротивление</a:t>
            </a:r>
            <a:r>
              <a:rPr lang="en-US" sz="2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400" b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defRPr/>
            </a:pPr>
            <a:endParaRPr lang="ru-RU" sz="3000" b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1547813" y="2446338"/>
            <a:ext cx="652462" cy="2189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059113" y="2446338"/>
            <a:ext cx="1223962" cy="2189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798093" y="2424113"/>
            <a:ext cx="3744913" cy="2233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203575" y="4678363"/>
            <a:ext cx="2466975" cy="13684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 b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V</a:t>
            </a:r>
            <a:endParaRPr lang="ru-RU" sz="2400" b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видение будущего</a:t>
            </a:r>
          </a:p>
          <a:p>
            <a:pPr algn="ctr">
              <a:defRPr/>
            </a:pPr>
            <a:endParaRPr lang="ru-RU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uk-UA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1188" y="4678363"/>
            <a:ext cx="2540000" cy="13684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 b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D</a:t>
            </a:r>
            <a:endParaRPr lang="ru-RU" sz="2400" b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неудовлетворенностьнынешним</a:t>
            </a:r>
          </a:p>
          <a:p>
            <a:pPr algn="ctr">
              <a:defRPr/>
            </a:pPr>
            <a:endParaRPr lang="uk-UA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24525" y="4678363"/>
            <a:ext cx="2663825" cy="13684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 b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F</a:t>
            </a:r>
            <a:endParaRPr lang="ru-RU" sz="2400" b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первые практические шаги</a:t>
            </a:r>
          </a:p>
          <a:p>
            <a:pPr algn="ctr">
              <a:defRPr/>
            </a:pPr>
            <a:endParaRPr lang="ru-RU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uk-UA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283" y="1609255"/>
            <a:ext cx="6523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595959"/>
                </a:solidFill>
              </a:rPr>
              <a:t>Формула </a:t>
            </a:r>
            <a:r>
              <a:rPr lang="ru-RU" sz="2400" dirty="0">
                <a:solidFill>
                  <a:srgbClr val="595959"/>
                </a:solidFill>
              </a:rPr>
              <a:t>перемен </a:t>
            </a:r>
            <a:r>
              <a:rPr lang="ru-RU" sz="2400" dirty="0" err="1">
                <a:solidFill>
                  <a:srgbClr val="595959"/>
                </a:solidFill>
              </a:rPr>
              <a:t>Бекхарда</a:t>
            </a:r>
            <a:endParaRPr lang="ru-RU" sz="24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5"/>
          <p:cNvSpPr txBox="1">
            <a:spLocks noChangeArrowheads="1"/>
          </p:cNvSpPr>
          <p:nvPr/>
        </p:nvSpPr>
        <p:spPr bwMode="auto">
          <a:xfrm>
            <a:off x="725488" y="1579563"/>
            <a:ext cx="7289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fontAlgn="t">
              <a:buFont typeface="Wingdings" pitchFamily="2" charset="2"/>
              <a:buChar char="§"/>
            </a:pPr>
            <a:r>
              <a:rPr lang="uk-UA" sz="2400">
                <a:solidFill>
                  <a:srgbClr val="595959"/>
                </a:solidFill>
              </a:rPr>
              <a:t>Н</a:t>
            </a:r>
            <a:r>
              <a:rPr lang="ru-RU" sz="2400">
                <a:solidFill>
                  <a:srgbClr val="595959"/>
                </a:solidFill>
              </a:rPr>
              <a:t>ет понимания срочности</a:t>
            </a:r>
          </a:p>
          <a:p>
            <a:pPr indent="355600" fontAlgn="t">
              <a:buFont typeface="Wingdings" pitchFamily="2" charset="2"/>
              <a:buChar char="§"/>
            </a:pPr>
            <a:r>
              <a:rPr lang="ru-RU" sz="2400">
                <a:solidFill>
                  <a:srgbClr val="595959"/>
                </a:solidFill>
              </a:rPr>
              <a:t>слабый менеджмент</a:t>
            </a:r>
          </a:p>
          <a:p>
            <a:pPr indent="355600" fontAlgn="t">
              <a:buFont typeface="Wingdings" pitchFamily="2" charset="2"/>
              <a:buChar char="§"/>
            </a:pPr>
            <a:r>
              <a:rPr lang="ru-RU" sz="2400">
                <a:solidFill>
                  <a:srgbClr val="595959"/>
                </a:solidFill>
              </a:rPr>
              <a:t>нечеткое видение</a:t>
            </a:r>
          </a:p>
          <a:p>
            <a:pPr indent="355600" fontAlgn="t">
              <a:buFont typeface="Wingdings" pitchFamily="2" charset="2"/>
              <a:buChar char="§"/>
            </a:pPr>
            <a:r>
              <a:rPr lang="ru-RU" sz="2400">
                <a:solidFill>
                  <a:srgbClr val="595959"/>
                </a:solidFill>
              </a:rPr>
              <a:t>отсутствие коммуникаций</a:t>
            </a:r>
          </a:p>
          <a:p>
            <a:pPr indent="355600" fontAlgn="t">
              <a:buFont typeface="Wingdings" pitchFamily="2" charset="2"/>
              <a:buChar char="§"/>
            </a:pPr>
            <a:r>
              <a:rPr lang="ru-RU" sz="2400">
                <a:solidFill>
                  <a:srgbClr val="595959"/>
                </a:solidFill>
              </a:rPr>
              <a:t>отсутствие планирования</a:t>
            </a:r>
            <a:endParaRPr lang="uk-UA" sz="2400">
              <a:solidFill>
                <a:srgbClr val="595959"/>
              </a:solidFill>
            </a:endParaRPr>
          </a:p>
          <a:p>
            <a:pPr indent="355600" fontAlgn="t">
              <a:buFont typeface="Wingdings" pitchFamily="2" charset="2"/>
              <a:buChar char="§"/>
            </a:pPr>
            <a:r>
              <a:rPr lang="ru-RU" sz="2400">
                <a:solidFill>
                  <a:srgbClr val="595959"/>
                </a:solidFill>
              </a:rPr>
              <a:t>слишком рано признается </a:t>
            </a:r>
          </a:p>
          <a:p>
            <a:pPr indent="355600" fontAlgn="t"/>
            <a:r>
              <a:rPr lang="ru-RU" sz="2400">
                <a:solidFill>
                  <a:srgbClr val="595959"/>
                </a:solidFill>
              </a:rPr>
              <a:t>победа</a:t>
            </a:r>
          </a:p>
          <a:p>
            <a:pPr indent="355600" fontAlgn="t">
              <a:buFont typeface="Wingdings" pitchFamily="2" charset="2"/>
              <a:buChar char="§"/>
            </a:pPr>
            <a:r>
              <a:rPr lang="ru-RU" sz="2400">
                <a:solidFill>
                  <a:srgbClr val="595959"/>
                </a:solidFill>
              </a:rPr>
              <a:t>не те люди выступают </a:t>
            </a:r>
          </a:p>
          <a:p>
            <a:pPr indent="355600" fontAlgn="t"/>
            <a:r>
              <a:rPr lang="ru-RU" sz="2400">
                <a:solidFill>
                  <a:srgbClr val="595959"/>
                </a:solidFill>
              </a:rPr>
              <a:t>агентами изменений</a:t>
            </a:r>
          </a:p>
          <a:p>
            <a:pPr indent="355600" fontAlgn="t">
              <a:buFont typeface="Wingdings" pitchFamily="2" charset="2"/>
              <a:buChar char="§"/>
            </a:pPr>
            <a:r>
              <a:rPr lang="ru-RU" sz="2400">
                <a:solidFill>
                  <a:srgbClr val="595959"/>
                </a:solidFill>
              </a:rPr>
              <a:t>несвоевременная замена людей, которые      </a:t>
            </a:r>
          </a:p>
          <a:p>
            <a:pPr indent="355600" fontAlgn="t"/>
            <a:r>
              <a:rPr lang="ru-RU" sz="2400">
                <a:solidFill>
                  <a:srgbClr val="595959"/>
                </a:solidFill>
              </a:rPr>
              <a:t>сопротивляются изменениям</a:t>
            </a:r>
          </a:p>
          <a:p>
            <a:pPr indent="355600" fontAlgn="t">
              <a:buFont typeface="Wingdings" pitchFamily="2" charset="2"/>
              <a:buChar char="§"/>
            </a:pPr>
            <a:r>
              <a:rPr lang="ru-RU" sz="2400">
                <a:solidFill>
                  <a:srgbClr val="595959"/>
                </a:solidFill>
              </a:rPr>
              <a:t>недооценка влияния корпоративной культуры</a:t>
            </a:r>
            <a:endParaRPr lang="uk-UA" sz="2400">
              <a:solidFill>
                <a:srgbClr val="595959"/>
              </a:solidFill>
            </a:endParaRP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874713" y="309563"/>
            <a:ext cx="78501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b="1">
                <a:solidFill>
                  <a:prstClr val="white"/>
                </a:solidFill>
              </a:rPr>
              <a:t>Почему изменения зачастую не реализуются? (Дж. Коттер)</a:t>
            </a:r>
            <a:endParaRPr lang="uk-UA" sz="2800" b="1">
              <a:solidFill>
                <a:prstClr val="white"/>
              </a:solidFill>
            </a:endParaRPr>
          </a:p>
        </p:txBody>
      </p:sp>
      <p:pic>
        <p:nvPicPr>
          <p:cNvPr id="33796" name="Рисунок 6" descr="79692728_3858368_10298654_scra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1657350"/>
            <a:ext cx="368935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22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874713" y="309563"/>
            <a:ext cx="78501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b="1">
                <a:solidFill>
                  <a:schemeClr val="bg1"/>
                </a:solidFill>
              </a:rPr>
              <a:t>Основные преграды к изменениям</a:t>
            </a:r>
            <a:endParaRPr lang="uk-UA" sz="2800" b="1">
              <a:solidFill>
                <a:schemeClr val="bg1"/>
              </a:solidFill>
            </a:endParaRPr>
          </a:p>
          <a:p>
            <a:pPr eaLnBrk="0" hangingPunct="0"/>
            <a:endParaRPr lang="uk-UA" sz="2800" b="1">
              <a:solidFill>
                <a:schemeClr val="bg1"/>
              </a:solidFill>
            </a:endParaRPr>
          </a:p>
          <a:p>
            <a:pPr eaLnBrk="0" hangingPunct="0"/>
            <a:endParaRPr lang="uk-UA" sz="2800" b="1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004050" y="1722438"/>
            <a:ext cx="1655763" cy="366712"/>
          </a:xfrm>
          <a:prstGeom prst="rect">
            <a:avLst/>
          </a:prstGeom>
          <a:solidFill>
            <a:srgbClr val="F990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000875" y="2222500"/>
            <a:ext cx="1223963" cy="374650"/>
          </a:xfrm>
          <a:prstGeom prst="rect">
            <a:avLst/>
          </a:prstGeom>
          <a:solidFill>
            <a:srgbClr val="F990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994525" y="3275013"/>
            <a:ext cx="1079500" cy="350837"/>
          </a:xfrm>
          <a:prstGeom prst="rect">
            <a:avLst/>
          </a:prstGeom>
          <a:solidFill>
            <a:srgbClr val="F990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991350" y="3771900"/>
            <a:ext cx="998538" cy="369888"/>
          </a:xfrm>
          <a:prstGeom prst="rect">
            <a:avLst/>
          </a:prstGeom>
          <a:solidFill>
            <a:srgbClr val="F990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988175" y="4291013"/>
            <a:ext cx="925513" cy="382587"/>
          </a:xfrm>
          <a:prstGeom prst="rect">
            <a:avLst/>
          </a:prstGeom>
          <a:solidFill>
            <a:srgbClr val="F990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986588" y="4821238"/>
            <a:ext cx="792162" cy="373062"/>
          </a:xfrm>
          <a:prstGeom prst="rect">
            <a:avLst/>
          </a:prstGeom>
          <a:solidFill>
            <a:srgbClr val="F990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981825" y="5362575"/>
            <a:ext cx="566738" cy="315913"/>
          </a:xfrm>
          <a:prstGeom prst="rect">
            <a:avLst/>
          </a:prstGeom>
          <a:solidFill>
            <a:srgbClr val="F990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980238" y="5845175"/>
            <a:ext cx="493712" cy="311150"/>
          </a:xfrm>
          <a:prstGeom prst="rect">
            <a:avLst/>
          </a:prstGeom>
          <a:solidFill>
            <a:srgbClr val="F990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75" name="TextBox 36"/>
          <p:cNvSpPr txBox="1">
            <a:spLocks noChangeArrowheads="1"/>
          </p:cNvSpPr>
          <p:nvPr/>
        </p:nvSpPr>
        <p:spPr bwMode="auto">
          <a:xfrm>
            <a:off x="7275513" y="1357313"/>
            <a:ext cx="7762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595959"/>
                </a:solidFill>
              </a:rPr>
              <a:t>20%</a:t>
            </a:r>
            <a:endParaRPr lang="uk-UA" sz="1600" b="1">
              <a:solidFill>
                <a:srgbClr val="595959"/>
              </a:solidFill>
            </a:endParaRPr>
          </a:p>
        </p:txBody>
      </p:sp>
      <p:sp>
        <p:nvSpPr>
          <p:cNvPr id="36876" name="TextBox 37"/>
          <p:cNvSpPr txBox="1">
            <a:spLocks noChangeArrowheads="1"/>
          </p:cNvSpPr>
          <p:nvPr/>
        </p:nvSpPr>
        <p:spPr bwMode="auto">
          <a:xfrm>
            <a:off x="7761288" y="1347788"/>
            <a:ext cx="787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595959"/>
                </a:solidFill>
              </a:rPr>
              <a:t>40%</a:t>
            </a:r>
            <a:endParaRPr lang="uk-UA" sz="1600" b="1">
              <a:solidFill>
                <a:srgbClr val="595959"/>
              </a:solidFill>
            </a:endParaRPr>
          </a:p>
        </p:txBody>
      </p:sp>
      <p:sp>
        <p:nvSpPr>
          <p:cNvPr id="36877" name="TextBox 38"/>
          <p:cNvSpPr txBox="1">
            <a:spLocks noChangeArrowheads="1"/>
          </p:cNvSpPr>
          <p:nvPr/>
        </p:nvSpPr>
        <p:spPr bwMode="auto">
          <a:xfrm>
            <a:off x="8275638" y="1336675"/>
            <a:ext cx="1006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595959"/>
                </a:solidFill>
              </a:rPr>
              <a:t>60%</a:t>
            </a:r>
            <a:endParaRPr lang="uk-UA" sz="1600" b="1">
              <a:solidFill>
                <a:srgbClr val="595959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997700" y="2743200"/>
            <a:ext cx="1093788" cy="350838"/>
          </a:xfrm>
          <a:prstGeom prst="rect">
            <a:avLst/>
          </a:prstGeom>
          <a:solidFill>
            <a:srgbClr val="F990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879" name="Прямая соединительная линия 38"/>
          <p:cNvCxnSpPr>
            <a:cxnSpLocks noChangeShapeType="1"/>
          </p:cNvCxnSpPr>
          <p:nvPr/>
        </p:nvCxnSpPr>
        <p:spPr bwMode="auto">
          <a:xfrm flipH="1">
            <a:off x="6977063" y="1662113"/>
            <a:ext cx="26987" cy="45243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7" name="Rectangle 15"/>
          <p:cNvSpPr txBox="1">
            <a:spLocks noChangeArrowheads="1"/>
          </p:cNvSpPr>
          <p:nvPr/>
        </p:nvSpPr>
        <p:spPr bwMode="auto">
          <a:xfrm>
            <a:off x="700088" y="1576388"/>
            <a:ext cx="6415087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6" rIns="91392" bIns="45696"/>
          <a:lstStyle/>
          <a:p>
            <a:pPr marL="360000" indent="-342900" eaLnBrk="0" fontAlgn="t" hangingPunct="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400" kern="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Сопротивление изменениям</a:t>
            </a:r>
          </a:p>
          <a:p>
            <a:pPr marL="360000" indent="-342900" eaLnBrk="0" fontAlgn="t" hangingPunct="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400" kern="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недостатки существующей системы</a:t>
            </a:r>
          </a:p>
          <a:p>
            <a:pPr marL="360000" indent="-342900" eaLnBrk="0" fontAlgn="t" hangingPunct="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400" kern="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неготовность руководителей к изменениям</a:t>
            </a:r>
          </a:p>
          <a:p>
            <a:pPr marL="360000" indent="-342900" eaLnBrk="0" fontAlgn="t" hangingPunct="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400" kern="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отсутствие лидера среди руководства</a:t>
            </a:r>
          </a:p>
          <a:p>
            <a:pPr marL="360000" indent="-342900" eaLnBrk="0" fontAlgn="t" hangingPunct="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400" kern="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нереальные ожидания</a:t>
            </a:r>
          </a:p>
          <a:p>
            <a:pPr marL="360000" indent="-342900" eaLnBrk="0" fontAlgn="t" hangingPunct="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400" kern="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отсутствие взаимодействия в команде</a:t>
            </a:r>
          </a:p>
          <a:p>
            <a:pPr marL="360000" indent="-342900" eaLnBrk="0" fontAlgn="t" hangingPunct="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400" kern="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несоответствующая команда</a:t>
            </a:r>
          </a:p>
          <a:p>
            <a:pPr marL="360000" indent="-342900" eaLnBrk="0" fontAlgn="t" hangingPunct="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400" kern="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подчиненные не приобщены к изменениям </a:t>
            </a:r>
          </a:p>
          <a:p>
            <a:pPr marL="360000" indent="-342900" eaLnBrk="0" fontAlgn="t" hangingPunct="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400" kern="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локальность изменений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874713" y="309563"/>
            <a:ext cx="785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b="1">
                <a:solidFill>
                  <a:schemeClr val="bg1"/>
                </a:solidFill>
              </a:rPr>
              <a:t>Источники сопротивления изменениям</a:t>
            </a:r>
            <a:endParaRPr lang="uk-UA" sz="2800" b="1">
              <a:solidFill>
                <a:schemeClr val="bg1"/>
              </a:solidFill>
            </a:endParaRPr>
          </a:p>
        </p:txBody>
      </p:sp>
      <p:sp>
        <p:nvSpPr>
          <p:cNvPr id="20" name="Rectangle 15"/>
          <p:cNvSpPr txBox="1">
            <a:spLocks noChangeArrowheads="1"/>
          </p:cNvSpPr>
          <p:nvPr/>
        </p:nvSpPr>
        <p:spPr bwMode="auto">
          <a:xfrm>
            <a:off x="733425" y="1554163"/>
            <a:ext cx="6977063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6" rIns="91392" bIns="45696"/>
          <a:lstStyle/>
          <a:p>
            <a:pPr marL="457200" indent="-4572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Незнание</a:t>
            </a: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сравнение</a:t>
            </a: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недоверие</a:t>
            </a: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потери</a:t>
            </a: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волнение</a:t>
            </a: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разрушение</a:t>
            </a: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потеря власти</a:t>
            </a: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препятствия</a:t>
            </a: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отчуждение</a:t>
            </a: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разочарование, потеря надежд</a:t>
            </a:r>
          </a:p>
          <a:p>
            <a:pPr marL="285750" indent="-285750">
              <a:defRPr/>
            </a:pPr>
            <a:endParaRPr lang="ru-RU" sz="2400" b="1" dirty="0">
              <a:solidFill>
                <a:srgbClr val="595959"/>
              </a:solidFill>
            </a:endParaRPr>
          </a:p>
          <a:p>
            <a:pPr marL="285750" indent="-285750">
              <a:defRPr/>
            </a:pPr>
            <a:endParaRPr lang="ru-RU" sz="24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defRPr/>
            </a:pPr>
            <a:endParaRPr lang="ru-RU" sz="2400" b="1" dirty="0">
              <a:solidFill>
                <a:srgbClr val="595959"/>
              </a:solidFill>
            </a:endParaRPr>
          </a:p>
          <a:p>
            <a:pPr marL="285750" indent="-285750">
              <a:defRPr/>
            </a:pPr>
            <a:endParaRPr lang="ru-RU" sz="2400" b="1" dirty="0">
              <a:solidFill>
                <a:srgbClr val="595959"/>
              </a:solidFill>
            </a:endParaRPr>
          </a:p>
          <a:p>
            <a:pPr marL="285750" indent="-285750">
              <a:defRPr/>
            </a:pPr>
            <a:endParaRPr lang="ru-RU" sz="2400" b="1" dirty="0">
              <a:solidFill>
                <a:srgbClr val="595959"/>
              </a:solidFill>
            </a:endParaRPr>
          </a:p>
          <a:p>
            <a:pPr marL="285750" indent="-285750">
              <a:defRPr/>
            </a:pPr>
            <a:endParaRPr lang="ru-RU" sz="2400" b="1" dirty="0">
              <a:solidFill>
                <a:srgbClr val="595959"/>
              </a:solidFill>
            </a:endParaRPr>
          </a:p>
          <a:p>
            <a:pPr marL="285750" indent="-285750">
              <a:defRPr/>
            </a:pPr>
            <a:endParaRPr lang="ru-RU" sz="2400" b="1" dirty="0">
              <a:solidFill>
                <a:srgbClr val="59595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125" y="1554163"/>
            <a:ext cx="39751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2"/>
          <p:cNvSpPr txBox="1">
            <a:spLocks noChangeArrowheads="1"/>
          </p:cNvSpPr>
          <p:nvPr/>
        </p:nvSpPr>
        <p:spPr bwMode="auto">
          <a:xfrm>
            <a:off x="874713" y="309563"/>
            <a:ext cx="785018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b="1" dirty="0">
                <a:solidFill>
                  <a:prstClr val="white"/>
                </a:solidFill>
              </a:rPr>
              <a:t>Как люди сопротивляются </a:t>
            </a:r>
            <a:r>
              <a:rPr lang="ru-RU" sz="2800" b="1" dirty="0" smtClean="0">
                <a:solidFill>
                  <a:prstClr val="white"/>
                </a:solidFill>
              </a:rPr>
              <a:t>изменениям?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727075" y="1520825"/>
            <a:ext cx="75565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defRPr/>
            </a:pPr>
            <a:r>
              <a:rPr lang="ru-RU" sz="2400" b="1" dirty="0">
                <a:solidFill>
                  <a:srgbClr val="595959"/>
                </a:solidFill>
              </a:rPr>
              <a:t>Открытое сопротивление: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саботаж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открытая оппозиция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агитация </a:t>
            </a:r>
            <a:r>
              <a:rPr lang="ru-RU" sz="24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других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24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искредитация  идеи изменения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24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искредитация лидера </a:t>
            </a:r>
          </a:p>
          <a:p>
            <a:pPr>
              <a:defRPr/>
            </a:pPr>
            <a:r>
              <a:rPr lang="ru-RU" sz="24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изменения</a:t>
            </a:r>
            <a:endParaRPr lang="ru-RU" sz="24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endParaRPr lang="ru-RU" sz="24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defRPr/>
            </a:pPr>
            <a:r>
              <a:rPr lang="ru-RU" sz="2400" b="1" dirty="0">
                <a:solidFill>
                  <a:srgbClr val="595959"/>
                </a:solidFill>
              </a:rPr>
              <a:t>Скрытое сопротивление: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снижение эффективности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сокрытие информации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отсутствие инициативы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забастовка «по-итальянски»</a:t>
            </a:r>
            <a:endParaRPr lang="ru-RU" sz="2400" b="1" dirty="0">
              <a:solidFill>
                <a:srgbClr val="595959"/>
              </a:solidFill>
            </a:endParaRPr>
          </a:p>
        </p:txBody>
      </p:sp>
      <p:pic>
        <p:nvPicPr>
          <p:cNvPr id="61444" name="Picture 5" descr="http://profkariera.ru/assets/images/Statyi/soprotivle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1308" y="1311362"/>
            <a:ext cx="2905124" cy="308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741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874713" y="309563"/>
            <a:ext cx="8269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kern="0" dirty="0">
                <a:solidFill>
                  <a:schemeClr val="bg1"/>
                </a:solidFill>
              </a:rPr>
              <a:t>Изменения – это не событие, это процесс</a:t>
            </a:r>
          </a:p>
        </p:txBody>
      </p:sp>
      <p:sp>
        <p:nvSpPr>
          <p:cNvPr id="46083" name="TextBox 5"/>
          <p:cNvSpPr txBox="1">
            <a:spLocks noChangeArrowheads="1"/>
          </p:cNvSpPr>
          <p:nvPr/>
        </p:nvSpPr>
        <p:spPr bwMode="auto">
          <a:xfrm>
            <a:off x="684213" y="1966913"/>
            <a:ext cx="77803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/>
            <a:endParaRPr lang="ru-RU" sz="2400"/>
          </a:p>
          <a:p>
            <a:pPr marL="285750" indent="-285750" algn="just"/>
            <a:endParaRPr lang="uk-UA" sz="2400" b="1">
              <a:solidFill>
                <a:srgbClr val="595959"/>
              </a:solidFill>
            </a:endParaRPr>
          </a:p>
        </p:txBody>
      </p:sp>
      <p:sp>
        <p:nvSpPr>
          <p:cNvPr id="8" name="Круговая стрелка 7"/>
          <p:cNvSpPr/>
          <p:nvPr/>
        </p:nvSpPr>
        <p:spPr>
          <a:xfrm>
            <a:off x="2981325" y="2319338"/>
            <a:ext cx="3238500" cy="2933700"/>
          </a:xfrm>
          <a:prstGeom prst="circular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9" name="Круговая стрелка 8"/>
          <p:cNvSpPr/>
          <p:nvPr/>
        </p:nvSpPr>
        <p:spPr>
          <a:xfrm rot="5960726">
            <a:off x="3421856" y="2863057"/>
            <a:ext cx="2932113" cy="29083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110583"/>
              <a:gd name="adj5" fmla="val 125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124075" y="1658938"/>
            <a:ext cx="1162050" cy="1171575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46087" name="TextBox 9"/>
          <p:cNvSpPr txBox="1">
            <a:spLocks noChangeArrowheads="1"/>
          </p:cNvSpPr>
          <p:nvPr/>
        </p:nvSpPr>
        <p:spPr bwMode="auto">
          <a:xfrm>
            <a:off x="4003675" y="2081213"/>
            <a:ext cx="1647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4C4161"/>
                </a:solidFill>
              </a:rPr>
              <a:t>Увидеть </a:t>
            </a:r>
            <a:endParaRPr lang="uk-UA" sz="2400" b="1">
              <a:solidFill>
                <a:srgbClr val="4C4161"/>
              </a:solidFill>
            </a:endParaRPr>
          </a:p>
        </p:txBody>
      </p:sp>
      <p:sp>
        <p:nvSpPr>
          <p:cNvPr id="46088" name="TextBox 10"/>
          <p:cNvSpPr txBox="1">
            <a:spLocks noChangeArrowheads="1"/>
          </p:cNvSpPr>
          <p:nvPr/>
        </p:nvSpPr>
        <p:spPr bwMode="auto">
          <a:xfrm>
            <a:off x="6156325" y="4459288"/>
            <a:ext cx="17557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4C4161"/>
                </a:solidFill>
              </a:rPr>
              <a:t>Осознать</a:t>
            </a:r>
            <a:endParaRPr lang="uk-UA" sz="2400" b="1">
              <a:solidFill>
                <a:srgbClr val="4C4161"/>
              </a:solidFill>
            </a:endParaRPr>
          </a:p>
        </p:txBody>
      </p:sp>
      <p:sp>
        <p:nvSpPr>
          <p:cNvPr id="46089" name="TextBox 11"/>
          <p:cNvSpPr txBox="1">
            <a:spLocks noChangeArrowheads="1"/>
          </p:cNvSpPr>
          <p:nvPr/>
        </p:nvSpPr>
        <p:spPr bwMode="auto">
          <a:xfrm>
            <a:off x="1485900" y="4376738"/>
            <a:ext cx="16843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4C4161"/>
                </a:solidFill>
              </a:rPr>
              <a:t>Изменить</a:t>
            </a:r>
            <a:endParaRPr lang="uk-UA" sz="2400" b="1">
              <a:solidFill>
                <a:srgbClr val="4C4161"/>
              </a:solidFill>
            </a:endParaRPr>
          </a:p>
        </p:txBody>
      </p:sp>
      <p:sp>
        <p:nvSpPr>
          <p:cNvPr id="46090" name="TextBox 12"/>
          <p:cNvSpPr txBox="1">
            <a:spLocks noChangeArrowheads="1"/>
          </p:cNvSpPr>
          <p:nvPr/>
        </p:nvSpPr>
        <p:spPr bwMode="auto">
          <a:xfrm>
            <a:off x="2074863" y="2749550"/>
            <a:ext cx="1428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4C4161"/>
                </a:solidFill>
              </a:rPr>
              <a:t>Анализ</a:t>
            </a:r>
            <a:endParaRPr lang="uk-UA" sz="2400" b="1">
              <a:solidFill>
                <a:srgbClr val="4C4161"/>
              </a:solidFill>
            </a:endParaRPr>
          </a:p>
        </p:txBody>
      </p:sp>
      <p:sp>
        <p:nvSpPr>
          <p:cNvPr id="15" name="Круговая стрелка 14"/>
          <p:cNvSpPr/>
          <p:nvPr/>
        </p:nvSpPr>
        <p:spPr>
          <a:xfrm rot="12638191">
            <a:off x="3014663" y="2938463"/>
            <a:ext cx="3000375" cy="29670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952037"/>
              <a:gd name="adj5" fmla="val 12500"/>
            </a:avLst>
          </a:prstGeom>
          <a:solidFill>
            <a:srgbClr val="1D8F71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>
              <a:ln w="18415" cmpd="sng">
                <a:solidFill>
                  <a:srgbClr val="00B0F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874713" y="309563"/>
            <a:ext cx="785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kern="0" dirty="0">
                <a:solidFill>
                  <a:schemeClr val="bg1"/>
                </a:solidFill>
              </a:rPr>
              <a:t>Изменения – это не событие, это процесс</a:t>
            </a:r>
          </a:p>
        </p:txBody>
      </p:sp>
      <p:sp>
        <p:nvSpPr>
          <p:cNvPr id="20" name="Rectangle 15"/>
          <p:cNvSpPr txBox="1">
            <a:spLocks noChangeArrowheads="1"/>
          </p:cNvSpPr>
          <p:nvPr/>
        </p:nvSpPr>
        <p:spPr bwMode="auto">
          <a:xfrm>
            <a:off x="733425" y="1554163"/>
            <a:ext cx="7416800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6" rIns="91392" bIns="45696"/>
          <a:lstStyle/>
          <a:p>
            <a:pPr marL="285750" indent="-285750">
              <a:defRPr/>
            </a:pPr>
            <a:r>
              <a:rPr lang="ru-RU" sz="2400" b="1" dirty="0">
                <a:solidFill>
                  <a:srgbClr val="595959"/>
                </a:solidFill>
              </a:rPr>
              <a:t>Анализ</a:t>
            </a:r>
          </a:p>
          <a:p>
            <a:pPr>
              <a:defRPr/>
            </a:pPr>
            <a:r>
              <a:rPr lang="ru-RU" sz="2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Исходя из анализа создается ситуация неизбежности изменений</a:t>
            </a:r>
          </a:p>
          <a:p>
            <a:pPr marL="285750" indent="-285750">
              <a:defRPr/>
            </a:pPr>
            <a:endParaRPr lang="ru-RU" sz="24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defRPr/>
            </a:pPr>
            <a:r>
              <a:rPr lang="ru-RU" sz="2400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Работа с людьми – увидеть</a:t>
            </a:r>
          </a:p>
          <a:p>
            <a:pPr>
              <a:defRPr/>
            </a:pPr>
            <a:r>
              <a:rPr lang="ru-RU" sz="2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Создаются ситуации с целью помочь сотрудникам обозначить проблемы, увидеть варианты или пути решения проблем, выработать тактики</a:t>
            </a:r>
            <a:endParaRPr lang="uk-UA" sz="2400" b="1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874713" y="309563"/>
            <a:ext cx="785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kern="0" dirty="0">
                <a:solidFill>
                  <a:schemeClr val="bg1"/>
                </a:solidFill>
              </a:rPr>
              <a:t>Изменения – это не событие, это процесс</a:t>
            </a:r>
          </a:p>
        </p:txBody>
      </p:sp>
      <p:sp>
        <p:nvSpPr>
          <p:cNvPr id="20" name="Rectangle 15"/>
          <p:cNvSpPr txBox="1">
            <a:spLocks noChangeArrowheads="1"/>
          </p:cNvSpPr>
          <p:nvPr/>
        </p:nvSpPr>
        <p:spPr bwMode="auto">
          <a:xfrm>
            <a:off x="733425" y="1554163"/>
            <a:ext cx="8004175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6" rIns="91392" bIns="45696"/>
          <a:lstStyle/>
          <a:p>
            <a:pPr marL="285750" indent="-285750">
              <a:defRPr/>
            </a:pPr>
            <a:r>
              <a:rPr lang="ru-RU" sz="2400" b="1" dirty="0">
                <a:solidFill>
                  <a:srgbClr val="595959"/>
                </a:solidFill>
              </a:rPr>
              <a:t>Работа с эмоциями – осознать</a:t>
            </a:r>
          </a:p>
          <a:p>
            <a:pPr>
              <a:defRPr/>
            </a:pPr>
            <a:r>
              <a:rPr lang="ru-RU" sz="2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Осознание изменений влияет на создание полезных идей, которые имеют большее воздействие, чем поверхностное мышление.</a:t>
            </a:r>
            <a:r>
              <a:rPr lang="uk-UA" sz="2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Они вызывают внутренний ответ, который снижает эмоции, блокирующие изменения и поддерживающие его</a:t>
            </a:r>
          </a:p>
          <a:p>
            <a:pPr marL="285750" indent="-285750">
              <a:defRPr/>
            </a:pPr>
            <a:endParaRPr lang="ru-RU" sz="24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defRPr/>
            </a:pPr>
            <a:r>
              <a:rPr lang="ru-RU" sz="2400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Работа с поведением – изменить</a:t>
            </a:r>
          </a:p>
          <a:p>
            <a:pPr>
              <a:defRPr/>
            </a:pPr>
            <a:r>
              <a:rPr lang="ru-RU" sz="2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Эмоционально заряженные идеи влияют на поведение или усиливают поведение, необходимое для изменения</a:t>
            </a:r>
            <a:endParaRPr lang="uk-UA" sz="2400" dirty="0">
              <a:solidFill>
                <a:srgbClr val="595959"/>
              </a:solidFill>
            </a:endParaRPr>
          </a:p>
          <a:p>
            <a:pPr marL="285750" indent="-285750" algn="just">
              <a:defRPr/>
            </a:pPr>
            <a:endParaRPr lang="uk-UA" sz="2400" b="1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874713" y="309563"/>
            <a:ext cx="8269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kern="0" dirty="0">
                <a:solidFill>
                  <a:schemeClr val="bg1"/>
                </a:solidFill>
              </a:rPr>
              <a:t>Изменения – это не событие, это процесс</a:t>
            </a:r>
          </a:p>
        </p:txBody>
      </p:sp>
      <p:sp>
        <p:nvSpPr>
          <p:cNvPr id="8" name="Круговая стрелка 7"/>
          <p:cNvSpPr/>
          <p:nvPr/>
        </p:nvSpPr>
        <p:spPr>
          <a:xfrm>
            <a:off x="596900" y="1757363"/>
            <a:ext cx="1981200" cy="131445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835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9" name="Круговая стрелка 8"/>
          <p:cNvSpPr/>
          <p:nvPr/>
        </p:nvSpPr>
        <p:spPr>
          <a:xfrm rot="5960726">
            <a:off x="965200" y="1797050"/>
            <a:ext cx="1550988" cy="192563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104564"/>
              <a:gd name="adj5" fmla="val 125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15" name="Круговая стрелка 14"/>
          <p:cNvSpPr/>
          <p:nvPr/>
        </p:nvSpPr>
        <p:spPr>
          <a:xfrm rot="12638191">
            <a:off x="558800" y="2033588"/>
            <a:ext cx="1958975" cy="154781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952037"/>
              <a:gd name="adj5" fmla="val 12500"/>
            </a:avLst>
          </a:prstGeom>
          <a:solidFill>
            <a:srgbClr val="1D8F71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Круговая стрелка 12"/>
          <p:cNvSpPr/>
          <p:nvPr/>
        </p:nvSpPr>
        <p:spPr>
          <a:xfrm>
            <a:off x="2844800" y="1731963"/>
            <a:ext cx="1981200" cy="131445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835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14" name="Круговая стрелка 13"/>
          <p:cNvSpPr/>
          <p:nvPr/>
        </p:nvSpPr>
        <p:spPr>
          <a:xfrm rot="5960726">
            <a:off x="3213100" y="1771650"/>
            <a:ext cx="1550988" cy="192563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104564"/>
              <a:gd name="adj5" fmla="val 125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16" name="Круговая стрелка 15"/>
          <p:cNvSpPr/>
          <p:nvPr/>
        </p:nvSpPr>
        <p:spPr>
          <a:xfrm rot="12638191">
            <a:off x="2806700" y="2008188"/>
            <a:ext cx="1958975" cy="154781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952037"/>
              <a:gd name="adj5" fmla="val 12500"/>
            </a:avLst>
          </a:prstGeom>
          <a:solidFill>
            <a:srgbClr val="1D8F71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Круговая стрелка 16"/>
          <p:cNvSpPr/>
          <p:nvPr/>
        </p:nvSpPr>
        <p:spPr>
          <a:xfrm>
            <a:off x="6489700" y="1695450"/>
            <a:ext cx="1981200" cy="131445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835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18" name="Круговая стрелка 17"/>
          <p:cNvSpPr/>
          <p:nvPr/>
        </p:nvSpPr>
        <p:spPr>
          <a:xfrm rot="5960726">
            <a:off x="6858000" y="1746250"/>
            <a:ext cx="1550988" cy="192563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104564"/>
              <a:gd name="adj5" fmla="val 125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19" name="Круговая стрелка 18"/>
          <p:cNvSpPr/>
          <p:nvPr/>
        </p:nvSpPr>
        <p:spPr>
          <a:xfrm rot="12638191">
            <a:off x="6451600" y="1982788"/>
            <a:ext cx="1958975" cy="154781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952037"/>
              <a:gd name="adj5" fmla="val 12500"/>
            </a:avLst>
          </a:prstGeom>
          <a:solidFill>
            <a:srgbClr val="1D8F71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0188" name="TextBox 19"/>
          <p:cNvSpPr txBox="1">
            <a:spLocks noChangeArrowheads="1"/>
          </p:cNvSpPr>
          <p:nvPr/>
        </p:nvSpPr>
        <p:spPr bwMode="auto">
          <a:xfrm>
            <a:off x="5365750" y="2235200"/>
            <a:ext cx="99695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000" b="1">
                <a:solidFill>
                  <a:srgbClr val="595959"/>
                </a:solidFill>
              </a:rPr>
              <a:t>…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35000" y="4545013"/>
            <a:ext cx="2095500" cy="10160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190" name="TextBox 21"/>
          <p:cNvSpPr txBox="1">
            <a:spLocks noChangeArrowheads="1"/>
          </p:cNvSpPr>
          <p:nvPr/>
        </p:nvSpPr>
        <p:spPr bwMode="auto">
          <a:xfrm>
            <a:off x="533400" y="4633913"/>
            <a:ext cx="2333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595959"/>
                </a:solidFill>
              </a:rPr>
              <a:t>Неприемлемый </a:t>
            </a:r>
          </a:p>
          <a:p>
            <a:pPr algn="ctr"/>
            <a:r>
              <a:rPr lang="ru-RU" sz="2000" b="1">
                <a:solidFill>
                  <a:srgbClr val="595959"/>
                </a:solidFill>
              </a:rPr>
              <a:t>результат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606800" y="4545013"/>
            <a:ext cx="2095500" cy="10160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192" name="TextBox 23"/>
          <p:cNvSpPr txBox="1">
            <a:spLocks noChangeArrowheads="1"/>
          </p:cNvSpPr>
          <p:nvPr/>
        </p:nvSpPr>
        <p:spPr bwMode="auto">
          <a:xfrm>
            <a:off x="3505200" y="4805363"/>
            <a:ext cx="233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595959"/>
                </a:solidFill>
              </a:rPr>
              <a:t>«Так себе» </a:t>
            </a:r>
            <a:r>
              <a:rPr lang="ru-RU" sz="2000" b="1">
                <a:solidFill>
                  <a:srgbClr val="595959"/>
                </a:solidFill>
                <a:sym typeface="Wingdings" pitchFamily="2" charset="2"/>
              </a:rPr>
              <a:t></a:t>
            </a:r>
            <a:endParaRPr lang="ru-RU" sz="2000" b="1">
              <a:solidFill>
                <a:srgbClr val="595959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72250" y="4532313"/>
            <a:ext cx="2095500" cy="10160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194" name="TextBox 25"/>
          <p:cNvSpPr txBox="1">
            <a:spLocks noChangeArrowheads="1"/>
          </p:cNvSpPr>
          <p:nvPr/>
        </p:nvSpPr>
        <p:spPr bwMode="auto">
          <a:xfrm>
            <a:off x="6432550" y="4621213"/>
            <a:ext cx="2473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595959"/>
                </a:solidFill>
              </a:rPr>
              <a:t>Приемлемый </a:t>
            </a:r>
          </a:p>
          <a:p>
            <a:pPr algn="ctr"/>
            <a:r>
              <a:rPr lang="ru-RU" sz="2000" b="1">
                <a:solidFill>
                  <a:srgbClr val="595959"/>
                </a:solidFill>
              </a:rPr>
              <a:t>результат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2825750" y="5005388"/>
            <a:ext cx="674688" cy="9525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5803900" y="5024438"/>
            <a:ext cx="676275" cy="9525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874713" y="309563"/>
            <a:ext cx="785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kern="0" dirty="0">
                <a:solidFill>
                  <a:schemeClr val="bg1"/>
                </a:solidFill>
              </a:rPr>
              <a:t>8 шагов изменений (Дж. </a:t>
            </a:r>
            <a:r>
              <a:rPr lang="ru-RU" sz="2800" b="1" kern="0" dirty="0" err="1">
                <a:solidFill>
                  <a:schemeClr val="bg1"/>
                </a:solidFill>
              </a:rPr>
              <a:t>Коттер</a:t>
            </a:r>
            <a:r>
              <a:rPr lang="ru-RU" sz="2800" b="1" kern="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1203" name="TextBox 5"/>
          <p:cNvSpPr txBox="1">
            <a:spLocks noChangeArrowheads="1"/>
          </p:cNvSpPr>
          <p:nvPr/>
        </p:nvSpPr>
        <p:spPr bwMode="auto">
          <a:xfrm>
            <a:off x="962025" y="1816100"/>
            <a:ext cx="7780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/>
            <a:endParaRPr lang="ru-RU" sz="1400"/>
          </a:p>
          <a:p>
            <a:pPr marL="285750" indent="-285750" algn="just"/>
            <a:endParaRPr lang="uk-UA" sz="1400" b="1">
              <a:solidFill>
                <a:srgbClr val="59595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6025" y="5897563"/>
            <a:ext cx="6321425" cy="557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sz="1400" dirty="0">
              <a:solidFill>
                <a:srgbClr val="4C416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98583" y="5345191"/>
            <a:ext cx="6010275" cy="552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t" hangingPunct="0">
              <a:defRPr/>
            </a:pPr>
            <a:r>
              <a:rPr lang="ru-RU" sz="1400" b="1" dirty="0">
                <a:ln w="1905"/>
                <a:solidFill>
                  <a:srgbClr val="4C416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2. Создайте видение и команду изменений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17708" y="4570591"/>
            <a:ext cx="5391150" cy="579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t" hangingPunct="0">
              <a:defRPr/>
            </a:pPr>
            <a:r>
              <a:rPr lang="ru-RU" sz="1400" b="1" dirty="0">
                <a:ln w="1905"/>
                <a:solidFill>
                  <a:srgbClr val="4C416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3. Определите объект изменений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55883" y="4010668"/>
            <a:ext cx="4752975" cy="552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t" hangingPunct="0">
              <a:defRPr/>
            </a:pPr>
            <a:r>
              <a:rPr lang="ru-RU" sz="1400" b="1" dirty="0">
                <a:ln w="1905"/>
                <a:solidFill>
                  <a:srgbClr val="4C416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4. Продайте изменения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84608" y="2999006"/>
            <a:ext cx="3524250" cy="552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t" hangingPunct="0">
              <a:defRPr/>
            </a:pPr>
            <a:r>
              <a:rPr lang="ru-RU" sz="1400" b="1" dirty="0">
                <a:ln w="1905"/>
                <a:solidFill>
                  <a:srgbClr val="4C416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6. Создайте «маленькие» победы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45175" y="2314575"/>
            <a:ext cx="2962275" cy="552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76988" y="1752600"/>
            <a:ext cx="2430462" cy="552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32394" y="3504231"/>
            <a:ext cx="4176464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ln w="1905"/>
                <a:solidFill>
                  <a:srgbClr val="4C416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5. Планируйте/Организовывайте/Действуйте </a:t>
            </a:r>
            <a:endParaRPr lang="uk-UA" sz="1400" b="1" dirty="0">
              <a:ln w="1905"/>
              <a:solidFill>
                <a:srgbClr val="4C416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6310494" y="1856982"/>
            <a:ext cx="26532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ln w="1905"/>
                <a:solidFill>
                  <a:srgbClr val="4C416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8. Удерживайте лидерство</a:t>
            </a:r>
            <a:endParaRPr lang="uk-UA" sz="1400" b="1" dirty="0">
              <a:ln w="1905"/>
              <a:solidFill>
                <a:srgbClr val="4C416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950735" y="2447220"/>
            <a:ext cx="29908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t" hangingPunct="0">
              <a:defRPr/>
            </a:pPr>
            <a:r>
              <a:rPr lang="ru-RU" sz="1400" b="1" dirty="0">
                <a:ln w="1905"/>
                <a:solidFill>
                  <a:srgbClr val="4C416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7</a:t>
            </a:r>
            <a:r>
              <a:rPr lang="ru-RU" sz="1400" b="1" dirty="0">
                <a:solidFill>
                  <a:srgbClr val="4C416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400" b="1" dirty="0">
                <a:ln w="1905"/>
                <a:solidFill>
                  <a:srgbClr val="4C416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Поддерживайте изменения</a:t>
            </a:r>
            <a:endParaRPr lang="ru-RU" sz="1400" b="1" dirty="0">
              <a:solidFill>
                <a:srgbClr val="4C416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2499006" y="6046607"/>
            <a:ext cx="669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ln w="1905"/>
                <a:solidFill>
                  <a:srgbClr val="4C416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1. Создайте чувство общей потребности и срочности </a:t>
            </a:r>
            <a:endParaRPr lang="uk-UA" sz="1400" b="1" dirty="0">
              <a:ln w="1905"/>
              <a:solidFill>
                <a:srgbClr val="4C416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углом 15"/>
          <p:cNvSpPr/>
          <p:nvPr/>
        </p:nvSpPr>
        <p:spPr>
          <a:xfrm>
            <a:off x="465138" y="5046663"/>
            <a:ext cx="1239837" cy="1298575"/>
          </a:xfrm>
          <a:prstGeom prst="bentArrow">
            <a:avLst/>
          </a:prstGeom>
          <a:solidFill>
            <a:schemeClr val="tx2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углом 16"/>
          <p:cNvSpPr/>
          <p:nvPr/>
        </p:nvSpPr>
        <p:spPr>
          <a:xfrm>
            <a:off x="1041400" y="3295650"/>
            <a:ext cx="1328738" cy="1408113"/>
          </a:xfrm>
          <a:prstGeom prst="bentArrow">
            <a:avLst/>
          </a:prstGeom>
          <a:solidFill>
            <a:schemeClr val="tx2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трелка углом 17"/>
          <p:cNvSpPr/>
          <p:nvPr/>
        </p:nvSpPr>
        <p:spPr>
          <a:xfrm>
            <a:off x="1995488" y="1377950"/>
            <a:ext cx="1320800" cy="1366838"/>
          </a:xfrm>
          <a:prstGeom prst="bentArrow">
            <a:avLst/>
          </a:prstGeom>
          <a:solidFill>
            <a:schemeClr val="tx2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29"/>
          <p:cNvSpPr txBox="1">
            <a:spLocks noChangeArrowheads="1"/>
          </p:cNvSpPr>
          <p:nvPr/>
        </p:nvSpPr>
        <p:spPr bwMode="auto">
          <a:xfrm>
            <a:off x="2427818" y="2196393"/>
            <a:ext cx="203981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500" b="1" dirty="0">
                <a:ln w="1905"/>
                <a:solidFill>
                  <a:srgbClr val="4C416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Внедрение и трансформация</a:t>
            </a:r>
            <a:endParaRPr lang="uk-UA" sz="1500" b="1" dirty="0">
              <a:ln w="1905"/>
              <a:solidFill>
                <a:srgbClr val="4C416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uk-UA" sz="1500" dirty="0">
              <a:solidFill>
                <a:srgbClr val="4C416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9"/>
          <p:cNvSpPr txBox="1">
            <a:spLocks noChangeArrowheads="1"/>
          </p:cNvSpPr>
          <p:nvPr/>
        </p:nvSpPr>
        <p:spPr bwMode="auto">
          <a:xfrm>
            <a:off x="1554679" y="4199471"/>
            <a:ext cx="203981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500" b="1" dirty="0">
                <a:ln w="1905"/>
                <a:solidFill>
                  <a:srgbClr val="4C416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Вовлечение всей команды</a:t>
            </a:r>
            <a:endParaRPr lang="uk-UA" sz="1500" dirty="0">
              <a:solidFill>
                <a:srgbClr val="4C416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9"/>
          <p:cNvSpPr txBox="1">
            <a:spLocks noChangeArrowheads="1"/>
          </p:cNvSpPr>
          <p:nvPr/>
        </p:nvSpPr>
        <p:spPr bwMode="auto">
          <a:xfrm>
            <a:off x="958777" y="5646893"/>
            <a:ext cx="142317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500" b="1" dirty="0">
                <a:ln w="1905"/>
                <a:solidFill>
                  <a:srgbClr val="4C416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Создание климата для изменений</a:t>
            </a:r>
            <a:endParaRPr lang="uk-UA" sz="1500" dirty="0">
              <a:solidFill>
                <a:srgbClr val="4C416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874713" y="309563"/>
            <a:ext cx="785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2800" b="1">
                <a:solidFill>
                  <a:prstClr val="white"/>
                </a:solidFill>
              </a:rPr>
              <a:t>Фотоаппараты </a:t>
            </a:r>
            <a:r>
              <a:rPr lang="ru-RU" sz="2800">
                <a:solidFill>
                  <a:prstClr val="white"/>
                </a:solidFill>
              </a:rPr>
              <a:t>–</a:t>
            </a:r>
            <a:r>
              <a:rPr lang="ru-RU" sz="2800" b="1">
                <a:solidFill>
                  <a:prstClr val="white"/>
                </a:solidFill>
              </a:rPr>
              <a:t> вчера 	</a:t>
            </a:r>
          </a:p>
        </p:txBody>
      </p:sp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3495675" y="6008688"/>
            <a:ext cx="1352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595959"/>
                </a:solidFill>
              </a:rPr>
              <a:t>2012 год</a:t>
            </a:r>
            <a:endParaRPr lang="uk-UA" b="1">
              <a:solidFill>
                <a:srgbClr val="595959"/>
              </a:solidFill>
            </a:endParaRP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302000" y="6286500"/>
            <a:ext cx="3535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595959"/>
                </a:solidFill>
              </a:rPr>
              <a:t>Kodak </a:t>
            </a:r>
            <a:r>
              <a:rPr lang="uk-UA" dirty="0" err="1" smtClean="0">
                <a:solidFill>
                  <a:srgbClr val="595959"/>
                </a:solidFill>
              </a:rPr>
              <a:t>уходит</a:t>
            </a:r>
            <a:r>
              <a:rPr lang="uk-UA" dirty="0" smtClean="0">
                <a:solidFill>
                  <a:srgbClr val="595959"/>
                </a:solidFill>
              </a:rPr>
              <a:t> с р</a:t>
            </a:r>
            <a:r>
              <a:rPr lang="ru-RU" dirty="0" err="1" smtClean="0">
                <a:solidFill>
                  <a:srgbClr val="595959"/>
                </a:solidFill>
              </a:rPr>
              <a:t>ынка</a:t>
            </a:r>
            <a:r>
              <a:rPr lang="ru-RU" dirty="0" smtClean="0">
                <a:solidFill>
                  <a:srgbClr val="595959"/>
                </a:solidFill>
              </a:rPr>
              <a:t>.</a:t>
            </a:r>
            <a:endParaRPr lang="ru-RU" dirty="0">
              <a:solidFill>
                <a:srgbClr val="595959"/>
              </a:solidFill>
            </a:endParaRP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3984625" y="5211763"/>
            <a:ext cx="1184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595959"/>
                </a:solidFill>
              </a:rPr>
              <a:t>2009 год</a:t>
            </a:r>
            <a:endParaRPr lang="uk-UA" b="1">
              <a:solidFill>
                <a:srgbClr val="595959"/>
              </a:solidFill>
            </a:endParaRP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4284663" y="4502150"/>
            <a:ext cx="48593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595959"/>
                </a:solidFill>
              </a:rPr>
              <a:t>Kodak </a:t>
            </a:r>
            <a:r>
              <a:rPr lang="ru-RU">
                <a:solidFill>
                  <a:srgbClr val="595959"/>
                </a:solidFill>
              </a:rPr>
              <a:t>прекратил самостоятельное производство цифровых фотоаппаратов</a:t>
            </a:r>
          </a:p>
        </p:txBody>
      </p:sp>
      <p:sp>
        <p:nvSpPr>
          <p:cNvPr id="10247" name="TextBox 5"/>
          <p:cNvSpPr txBox="1">
            <a:spLocks noChangeArrowheads="1"/>
          </p:cNvSpPr>
          <p:nvPr/>
        </p:nvSpPr>
        <p:spPr bwMode="auto">
          <a:xfrm>
            <a:off x="4813300" y="3384550"/>
            <a:ext cx="1182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595959"/>
                </a:solidFill>
              </a:rPr>
              <a:t>1975 год</a:t>
            </a:r>
            <a:endParaRPr lang="uk-UA" b="1">
              <a:solidFill>
                <a:srgbClr val="595959"/>
              </a:solidFill>
            </a:endParaRPr>
          </a:p>
        </p:txBody>
      </p:sp>
      <p:sp>
        <p:nvSpPr>
          <p:cNvPr id="10248" name="TextBox 11"/>
          <p:cNvSpPr txBox="1">
            <a:spLocks noChangeArrowheads="1"/>
          </p:cNvSpPr>
          <p:nvPr/>
        </p:nvSpPr>
        <p:spPr bwMode="auto">
          <a:xfrm>
            <a:off x="3822700" y="5519738"/>
            <a:ext cx="5140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595959"/>
                </a:solidFill>
              </a:rPr>
              <a:t>Kodak </a:t>
            </a:r>
            <a:r>
              <a:rPr lang="ru-RU">
                <a:solidFill>
                  <a:srgbClr val="595959"/>
                </a:solidFill>
              </a:rPr>
              <a:t>прекратил производство фотопленки</a:t>
            </a:r>
          </a:p>
        </p:txBody>
      </p:sp>
      <p:sp>
        <p:nvSpPr>
          <p:cNvPr id="10249" name="TextBox 5"/>
          <p:cNvSpPr txBox="1">
            <a:spLocks noChangeArrowheads="1"/>
          </p:cNvSpPr>
          <p:nvPr/>
        </p:nvSpPr>
        <p:spPr bwMode="auto">
          <a:xfrm>
            <a:off x="4452938" y="4195763"/>
            <a:ext cx="1182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595959"/>
                </a:solidFill>
              </a:rPr>
              <a:t>2006 год</a:t>
            </a:r>
            <a:endParaRPr lang="uk-UA" b="1">
              <a:solidFill>
                <a:srgbClr val="595959"/>
              </a:solidFill>
            </a:endParaRPr>
          </a:p>
        </p:txBody>
      </p:sp>
      <p:sp>
        <p:nvSpPr>
          <p:cNvPr id="10250" name="TextBox 15"/>
          <p:cNvSpPr txBox="1">
            <a:spLocks noChangeArrowheads="1"/>
          </p:cNvSpPr>
          <p:nvPr/>
        </p:nvSpPr>
        <p:spPr bwMode="auto">
          <a:xfrm>
            <a:off x="4602163" y="3781425"/>
            <a:ext cx="4124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595959"/>
                </a:solidFill>
              </a:rPr>
              <a:t>Первый цифровой фотоаппарат</a:t>
            </a:r>
          </a:p>
        </p:txBody>
      </p:sp>
      <p:sp>
        <p:nvSpPr>
          <p:cNvPr id="10251" name="TextBox 5"/>
          <p:cNvSpPr txBox="1">
            <a:spLocks noChangeArrowheads="1"/>
          </p:cNvSpPr>
          <p:nvPr/>
        </p:nvSpPr>
        <p:spPr bwMode="auto">
          <a:xfrm>
            <a:off x="5211763" y="2595563"/>
            <a:ext cx="1184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595959"/>
                </a:solidFill>
              </a:rPr>
              <a:t>1936 год</a:t>
            </a:r>
            <a:endParaRPr lang="uk-UA" b="1">
              <a:solidFill>
                <a:srgbClr val="595959"/>
              </a:solidFill>
            </a:endParaRPr>
          </a:p>
        </p:txBody>
      </p:sp>
      <p:sp>
        <p:nvSpPr>
          <p:cNvPr id="10252" name="TextBox 17"/>
          <p:cNvSpPr txBox="1">
            <a:spLocks noChangeArrowheads="1"/>
          </p:cNvSpPr>
          <p:nvPr/>
        </p:nvSpPr>
        <p:spPr bwMode="auto">
          <a:xfrm>
            <a:off x="5019675" y="2978150"/>
            <a:ext cx="455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595959"/>
                </a:solidFill>
              </a:rPr>
              <a:t>Первая цветная фотопленка</a:t>
            </a:r>
          </a:p>
        </p:txBody>
      </p:sp>
      <p:sp>
        <p:nvSpPr>
          <p:cNvPr id="10253" name="TextBox 5"/>
          <p:cNvSpPr txBox="1">
            <a:spLocks noChangeArrowheads="1"/>
          </p:cNvSpPr>
          <p:nvPr/>
        </p:nvSpPr>
        <p:spPr bwMode="auto">
          <a:xfrm>
            <a:off x="5627688" y="1836738"/>
            <a:ext cx="2443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595959"/>
                </a:solidFill>
              </a:rPr>
              <a:t>1888 год</a:t>
            </a:r>
          </a:p>
        </p:txBody>
      </p:sp>
      <p:sp>
        <p:nvSpPr>
          <p:cNvPr id="10254" name="TextBox 19"/>
          <p:cNvSpPr txBox="1">
            <a:spLocks noChangeArrowheads="1"/>
          </p:cNvSpPr>
          <p:nvPr/>
        </p:nvSpPr>
        <p:spPr bwMode="auto">
          <a:xfrm>
            <a:off x="5437188" y="2192338"/>
            <a:ext cx="3390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595959"/>
                </a:solidFill>
              </a:rPr>
              <a:t>Первый фотоаппарат </a:t>
            </a:r>
            <a:r>
              <a:rPr lang="en-US">
                <a:solidFill>
                  <a:srgbClr val="595959"/>
                </a:solidFill>
              </a:rPr>
              <a:t>Kodak</a:t>
            </a:r>
            <a:r>
              <a:rPr lang="ru-RU">
                <a:solidFill>
                  <a:srgbClr val="595959"/>
                </a:solidFill>
              </a:rPr>
              <a:t> </a:t>
            </a:r>
          </a:p>
        </p:txBody>
      </p:sp>
      <p:sp>
        <p:nvSpPr>
          <p:cNvPr id="10255" name="TextBox 5"/>
          <p:cNvSpPr txBox="1">
            <a:spLocks noChangeArrowheads="1"/>
          </p:cNvSpPr>
          <p:nvPr/>
        </p:nvSpPr>
        <p:spPr bwMode="auto">
          <a:xfrm>
            <a:off x="725488" y="1579563"/>
            <a:ext cx="7702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>
                <a:solidFill>
                  <a:srgbClr val="595959"/>
                </a:solidFill>
              </a:rPr>
              <a:t>Kodak: </a:t>
            </a:r>
            <a:r>
              <a:rPr lang="ru-RU" sz="2400" b="1">
                <a:solidFill>
                  <a:srgbClr val="595959"/>
                </a:solidFill>
              </a:rPr>
              <a:t>последний кадр</a:t>
            </a:r>
            <a:endParaRPr lang="uk-UA" sz="2400">
              <a:solidFill>
                <a:srgbClr val="595959"/>
              </a:solidFill>
            </a:endParaRPr>
          </a:p>
        </p:txBody>
      </p:sp>
      <p:pic>
        <p:nvPicPr>
          <p:cNvPr id="10256" name="Рисунок 17" descr="Kodak_Retina_1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325" y="2274888"/>
            <a:ext cx="3281363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954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725488" y="1579563"/>
            <a:ext cx="78978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595959"/>
                </a:solidFill>
              </a:rPr>
              <a:t>Из животного мира выживает не тот, кто самый сильный, а тот, кто лучше адаптируется к изменениям</a:t>
            </a:r>
          </a:p>
          <a:p>
            <a:pPr marL="285750" indent="-285750" algn="r">
              <a:defRPr/>
            </a:pPr>
            <a:r>
              <a:rPr lang="ru-RU" sz="2400" b="1" dirty="0">
                <a:solidFill>
                  <a:srgbClr val="595959"/>
                </a:solidFill>
              </a:rPr>
              <a:t>Чарльз Дарвин</a:t>
            </a:r>
            <a:endParaRPr lang="uk-UA" sz="2400" dirty="0">
              <a:solidFill>
                <a:srgbClr val="595959"/>
              </a:solidFill>
            </a:endParaRPr>
          </a:p>
        </p:txBody>
      </p:sp>
      <p:pic>
        <p:nvPicPr>
          <p:cNvPr id="52227" name="Рисунок 3" descr="Рисунок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" y="3178175"/>
            <a:ext cx="594360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5"/>
          <p:cNvSpPr txBox="1">
            <a:spLocks noChangeArrowheads="1"/>
          </p:cNvSpPr>
          <p:nvPr/>
        </p:nvSpPr>
        <p:spPr bwMode="auto">
          <a:xfrm>
            <a:off x="725488" y="1579563"/>
            <a:ext cx="7897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uk-UA" sz="2400" i="1">
              <a:solidFill>
                <a:srgbClr val="595959"/>
              </a:solidFill>
            </a:endParaRPr>
          </a:p>
        </p:txBody>
      </p:sp>
      <p:sp>
        <p:nvSpPr>
          <p:cNvPr id="56323" name="TextBox 2"/>
          <p:cNvSpPr txBox="1">
            <a:spLocks noChangeArrowheads="1"/>
          </p:cNvSpPr>
          <p:nvPr/>
        </p:nvSpPr>
        <p:spPr bwMode="auto">
          <a:xfrm>
            <a:off x="874713" y="309563"/>
            <a:ext cx="78501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kern="0" dirty="0" smtClean="0">
                <a:solidFill>
                  <a:schemeClr val="bg1"/>
                </a:solidFill>
              </a:rPr>
              <a:t>Основные задачи лидера перемен</a:t>
            </a:r>
            <a:endParaRPr lang="ru-RU" sz="2800" b="1" kern="0" dirty="0">
              <a:solidFill>
                <a:schemeClr val="bg1"/>
              </a:solidFill>
            </a:endParaRPr>
          </a:p>
        </p:txBody>
      </p:sp>
      <p:sp>
        <p:nvSpPr>
          <p:cNvPr id="6" name="Круговая стрелка 5"/>
          <p:cNvSpPr/>
          <p:nvPr/>
        </p:nvSpPr>
        <p:spPr>
          <a:xfrm>
            <a:off x="2981325" y="2319338"/>
            <a:ext cx="3238500" cy="2933700"/>
          </a:xfrm>
          <a:prstGeom prst="circular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7" name="Круговая стрелка 6"/>
          <p:cNvSpPr/>
          <p:nvPr/>
        </p:nvSpPr>
        <p:spPr>
          <a:xfrm rot="5960726">
            <a:off x="3421856" y="2939257"/>
            <a:ext cx="2932113" cy="29083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110583"/>
              <a:gd name="adj5" fmla="val 125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55302" name="TextBox 9"/>
          <p:cNvSpPr txBox="1">
            <a:spLocks noChangeArrowheads="1"/>
          </p:cNvSpPr>
          <p:nvPr/>
        </p:nvSpPr>
        <p:spPr bwMode="auto">
          <a:xfrm>
            <a:off x="4168775" y="2081213"/>
            <a:ext cx="1647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4C4161"/>
                </a:solidFill>
              </a:rPr>
              <a:t>Увидеть </a:t>
            </a:r>
            <a:endParaRPr lang="uk-UA" sz="2400" b="1">
              <a:solidFill>
                <a:srgbClr val="4C4161"/>
              </a:solidFill>
            </a:endParaRPr>
          </a:p>
        </p:txBody>
      </p:sp>
      <p:sp>
        <p:nvSpPr>
          <p:cNvPr id="55303" name="TextBox 10"/>
          <p:cNvSpPr txBox="1">
            <a:spLocks noChangeArrowheads="1"/>
          </p:cNvSpPr>
          <p:nvPr/>
        </p:nvSpPr>
        <p:spPr bwMode="auto">
          <a:xfrm>
            <a:off x="6156325" y="4308475"/>
            <a:ext cx="17557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4C4161"/>
                </a:solidFill>
              </a:rPr>
              <a:t>Осознать</a:t>
            </a:r>
            <a:endParaRPr lang="uk-UA" sz="2400" b="1">
              <a:solidFill>
                <a:srgbClr val="4C4161"/>
              </a:solidFill>
            </a:endParaRPr>
          </a:p>
        </p:txBody>
      </p:sp>
      <p:sp>
        <p:nvSpPr>
          <p:cNvPr id="55304" name="TextBox 11"/>
          <p:cNvSpPr txBox="1">
            <a:spLocks noChangeArrowheads="1"/>
          </p:cNvSpPr>
          <p:nvPr/>
        </p:nvSpPr>
        <p:spPr bwMode="auto">
          <a:xfrm>
            <a:off x="1485900" y="4376738"/>
            <a:ext cx="16843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4C4161"/>
                </a:solidFill>
              </a:rPr>
              <a:t>Изменить</a:t>
            </a:r>
            <a:endParaRPr lang="uk-UA" sz="2400" b="1">
              <a:solidFill>
                <a:srgbClr val="4C4161"/>
              </a:solidFill>
            </a:endParaRPr>
          </a:p>
        </p:txBody>
      </p:sp>
      <p:sp>
        <p:nvSpPr>
          <p:cNvPr id="55305" name="TextBox 12"/>
          <p:cNvSpPr txBox="1">
            <a:spLocks noChangeArrowheads="1"/>
          </p:cNvSpPr>
          <p:nvPr/>
        </p:nvSpPr>
        <p:spPr bwMode="auto">
          <a:xfrm>
            <a:off x="1922463" y="2749550"/>
            <a:ext cx="1428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4C4161"/>
                </a:solidFill>
              </a:rPr>
              <a:t>Анализ</a:t>
            </a:r>
            <a:endParaRPr lang="uk-UA" sz="2400" b="1">
              <a:solidFill>
                <a:srgbClr val="4C416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594100" y="1549400"/>
            <a:ext cx="4953000" cy="35560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5307" name="Рисунок 18" descr="1313312745_us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7138" y="2108200"/>
            <a:ext cx="156527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низ 13"/>
          <p:cNvSpPr/>
          <p:nvPr/>
        </p:nvSpPr>
        <p:spPr>
          <a:xfrm>
            <a:off x="1971675" y="1658938"/>
            <a:ext cx="1162050" cy="1171575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5" name="Круговая стрелка 14"/>
          <p:cNvSpPr/>
          <p:nvPr/>
        </p:nvSpPr>
        <p:spPr>
          <a:xfrm rot="12638191">
            <a:off x="2924175" y="2932113"/>
            <a:ext cx="3070225" cy="299878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952037"/>
              <a:gd name="adj5" fmla="val 12500"/>
            </a:avLst>
          </a:prstGeom>
          <a:solidFill>
            <a:srgbClr val="1D8F71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Box 2"/>
          <p:cNvSpPr txBox="1">
            <a:spLocks noChangeArrowheads="1"/>
          </p:cNvSpPr>
          <p:nvPr/>
        </p:nvSpPr>
        <p:spPr bwMode="auto">
          <a:xfrm>
            <a:off x="874713" y="309563"/>
            <a:ext cx="78501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kern="0" dirty="0" smtClean="0">
                <a:solidFill>
                  <a:schemeClr val="bg1"/>
                </a:solidFill>
              </a:rPr>
              <a:t>Основные </a:t>
            </a:r>
            <a:r>
              <a:rPr lang="ru-RU" sz="2800" b="1" kern="0" dirty="0">
                <a:solidFill>
                  <a:schemeClr val="bg1"/>
                </a:solidFill>
              </a:rPr>
              <a:t>задачи лидера перемен</a:t>
            </a:r>
            <a:r>
              <a:rPr lang="ru-RU" sz="2800" b="1" kern="0" dirty="0" smtClean="0">
                <a:solidFill>
                  <a:schemeClr val="bg1"/>
                </a:solidFill>
              </a:rPr>
              <a:t>:</a:t>
            </a:r>
            <a:endParaRPr lang="ru-RU" sz="2800" b="1" kern="0" dirty="0">
              <a:solidFill>
                <a:schemeClr val="bg1"/>
              </a:solidFill>
            </a:endParaRP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725488" y="1579563"/>
            <a:ext cx="78978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buFont typeface="Wingdings" pitchFamily="2" charset="2"/>
              <a:buChar char="§"/>
              <a:defRPr/>
            </a:pPr>
            <a:r>
              <a:rPr lang="ru-RU" sz="2400" dirty="0" smtClean="0">
                <a:solidFill>
                  <a:srgbClr val="595959"/>
                </a:solidFill>
              </a:rPr>
              <a:t>заставить </a:t>
            </a:r>
            <a:r>
              <a:rPr lang="ru-RU" sz="2400" dirty="0">
                <a:solidFill>
                  <a:srgbClr val="595959"/>
                </a:solidFill>
              </a:rPr>
              <a:t>людей меняться</a:t>
            </a:r>
          </a:p>
          <a:p>
            <a:pPr marL="457200" indent="-457200" algn="just"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595959"/>
                </a:solidFill>
              </a:rPr>
              <a:t>предвидеть: что случится с компанией и персоналом без изменений и в случае успешных изменений</a:t>
            </a:r>
          </a:p>
          <a:p>
            <a:pPr marL="457200" indent="-457200" algn="just"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595959"/>
                </a:solidFill>
              </a:rPr>
              <a:t>быть четким и последовательным при введении  изменений</a:t>
            </a:r>
          </a:p>
          <a:p>
            <a:pPr marL="457200" indent="-457200" algn="just"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595959"/>
                </a:solidFill>
              </a:rPr>
              <a:t>не разрушать традиций и культуры без крайней необходимости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Box 2"/>
          <p:cNvSpPr txBox="1">
            <a:spLocks noChangeArrowheads="1"/>
          </p:cNvSpPr>
          <p:nvPr/>
        </p:nvSpPr>
        <p:spPr bwMode="auto">
          <a:xfrm>
            <a:off x="874713" y="309563"/>
            <a:ext cx="78501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kern="0" dirty="0" smtClean="0">
                <a:solidFill>
                  <a:schemeClr val="bg1"/>
                </a:solidFill>
              </a:rPr>
              <a:t>Основные </a:t>
            </a:r>
            <a:r>
              <a:rPr lang="ru-RU" sz="2800" b="1" kern="0" dirty="0">
                <a:solidFill>
                  <a:schemeClr val="bg1"/>
                </a:solidFill>
              </a:rPr>
              <a:t>задачи лидера перемен</a:t>
            </a:r>
            <a:r>
              <a:rPr lang="ru-RU" sz="2800" b="1" kern="0" dirty="0" smtClean="0">
                <a:solidFill>
                  <a:schemeClr val="bg1"/>
                </a:solidFill>
              </a:rPr>
              <a:t>:</a:t>
            </a:r>
            <a:endParaRPr lang="ru-RU" sz="2800" b="1" kern="0" dirty="0">
              <a:solidFill>
                <a:schemeClr val="bg1"/>
              </a:solidFill>
            </a:endParaRP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725488" y="1579563"/>
            <a:ext cx="78978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buFont typeface="Wingdings" pitchFamily="2" charset="2"/>
              <a:buChar char="§"/>
              <a:defRPr/>
            </a:pPr>
            <a:r>
              <a:rPr lang="ru-RU" sz="2400" dirty="0" smtClean="0">
                <a:solidFill>
                  <a:srgbClr val="595959"/>
                </a:solidFill>
              </a:rPr>
              <a:t>учитывать </a:t>
            </a:r>
            <a:r>
              <a:rPr lang="ru-RU" sz="2400" dirty="0">
                <a:solidFill>
                  <a:srgbClr val="595959"/>
                </a:solidFill>
              </a:rPr>
              <a:t>систему ценностей компании и персонала</a:t>
            </a:r>
          </a:p>
          <a:p>
            <a:pPr marL="457200" indent="-457200" algn="just"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595959"/>
                </a:solidFill>
              </a:rPr>
              <a:t>создавать чувство срочности</a:t>
            </a:r>
          </a:p>
          <a:p>
            <a:pPr marL="457200" indent="-457200" algn="just"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595959"/>
                </a:solidFill>
              </a:rPr>
              <a:t>ставить промежуточные цели и добиваться малых побед</a:t>
            </a:r>
          </a:p>
          <a:p>
            <a:pPr marL="457200" indent="-457200" algn="just"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595959"/>
                </a:solidFill>
              </a:rPr>
              <a:t>отслеживать прогресс и сообщать об этом персоналу</a:t>
            </a:r>
          </a:p>
          <a:p>
            <a:pPr marL="457200" indent="-457200" algn="just"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595959"/>
                </a:solidFill>
              </a:rPr>
              <a:t>стать лидером изменений</a:t>
            </a:r>
            <a:endParaRPr lang="uk-UA" sz="24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Box 5"/>
          <p:cNvSpPr txBox="1">
            <a:spLocks noChangeArrowheads="1"/>
          </p:cNvSpPr>
          <p:nvPr/>
        </p:nvSpPr>
        <p:spPr bwMode="auto">
          <a:xfrm>
            <a:off x="725488" y="1579563"/>
            <a:ext cx="7897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uk-UA" sz="2400" i="1">
              <a:solidFill>
                <a:srgbClr val="595959"/>
              </a:solidFill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74713" y="309563"/>
            <a:ext cx="785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kern="0" dirty="0">
                <a:solidFill>
                  <a:schemeClr val="bg1"/>
                </a:solidFill>
              </a:rPr>
              <a:t>Лидерство в изменениях</a:t>
            </a:r>
          </a:p>
        </p:txBody>
      </p:sp>
      <p:sp>
        <p:nvSpPr>
          <p:cNvPr id="83972" name="TextBox 5"/>
          <p:cNvSpPr txBox="1">
            <a:spLocks noChangeArrowheads="1"/>
          </p:cNvSpPr>
          <p:nvPr/>
        </p:nvSpPr>
        <p:spPr bwMode="auto">
          <a:xfrm>
            <a:off x="725488" y="2270125"/>
            <a:ext cx="78978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595959"/>
                </a:solidFill>
              </a:rPr>
              <a:t>Люди могут быть назначены на должность, которая включает роль лидера, но они не могут считаться лидерами, пока они не будут восприняты как таковыми их последователями</a:t>
            </a:r>
          </a:p>
          <a:p>
            <a:pPr algn="just"/>
            <a:endParaRPr lang="ru-RU" sz="2400" b="1">
              <a:solidFill>
                <a:srgbClr val="595959"/>
              </a:solidFill>
            </a:endParaRPr>
          </a:p>
          <a:p>
            <a:pPr algn="r"/>
            <a:r>
              <a:rPr lang="ru-RU" sz="2400" b="1">
                <a:solidFill>
                  <a:srgbClr val="595959"/>
                </a:solidFill>
              </a:rPr>
              <a:t>Питер Друкер</a:t>
            </a:r>
            <a:endParaRPr lang="uk-UA" sz="2400" b="1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9900" y="333375"/>
            <a:ext cx="4330700" cy="1335088"/>
          </a:xfrm>
          <a:prstGeom prst="rect">
            <a:avLst/>
          </a:prstGeom>
          <a:gradFill flip="none" rotWithShape="1">
            <a:gsLst>
              <a:gs pos="0">
                <a:srgbClr val="F5770F"/>
              </a:gs>
              <a:gs pos="50000">
                <a:srgbClr val="F5770F"/>
              </a:gs>
              <a:gs pos="100000">
                <a:srgbClr val="FFFF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4035" name="TextBox 6"/>
          <p:cNvSpPr txBox="1">
            <a:spLocks noChangeArrowheads="1"/>
          </p:cNvSpPr>
          <p:nvPr/>
        </p:nvSpPr>
        <p:spPr bwMode="auto">
          <a:xfrm>
            <a:off x="590550" y="433388"/>
            <a:ext cx="4438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800" b="1">
                <a:solidFill>
                  <a:srgbClr val="FFFFFF"/>
                </a:solidFill>
                <a:cs typeface="Arial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874713" y="309563"/>
            <a:ext cx="78501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2800" b="1" dirty="0" smtClean="0">
                <a:solidFill>
                  <a:prstClr val="white"/>
                </a:solidFill>
              </a:rPr>
              <a:t>Доля рынка смартфонов в штуках 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11267" name="Рисунок 3" descr="Рисунок1.png"/>
          <p:cNvSpPr>
            <a:spLocks noChangeAspect="1"/>
          </p:cNvSpPr>
          <p:nvPr/>
        </p:nvSpPr>
        <p:spPr bwMode="auto">
          <a:xfrm>
            <a:off x="385763" y="1646238"/>
            <a:ext cx="84264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2" y="1646237"/>
            <a:ext cx="8134031" cy="464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8069" y="6414242"/>
            <a:ext cx="128706" cy="14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72422" y="6288600"/>
            <a:ext cx="7552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95959"/>
                </a:solidFill>
              </a:rPr>
              <a:t>Nokia   </a:t>
            </a:r>
            <a:r>
              <a:rPr lang="ru-RU" dirty="0" smtClean="0">
                <a:solidFill>
                  <a:srgbClr val="595959"/>
                </a:solidFill>
              </a:rPr>
              <a:t> </a:t>
            </a:r>
            <a:r>
              <a:rPr lang="en-US" dirty="0" smtClean="0">
                <a:solidFill>
                  <a:srgbClr val="595959"/>
                </a:solidFill>
              </a:rPr>
              <a:t> Apple </a:t>
            </a:r>
            <a:r>
              <a:rPr lang="ru-RU" dirty="0" smtClean="0">
                <a:solidFill>
                  <a:srgbClr val="595959"/>
                </a:solidFill>
              </a:rPr>
              <a:t>  </a:t>
            </a:r>
            <a:r>
              <a:rPr lang="en-US" dirty="0" smtClean="0">
                <a:solidFill>
                  <a:srgbClr val="595959"/>
                </a:solidFill>
              </a:rPr>
              <a:t> Samsung   </a:t>
            </a:r>
            <a:r>
              <a:rPr lang="ru-RU" dirty="0" smtClean="0">
                <a:solidFill>
                  <a:srgbClr val="595959"/>
                </a:solidFill>
              </a:rPr>
              <a:t>  </a:t>
            </a:r>
            <a:r>
              <a:rPr lang="en-US" dirty="0" smtClean="0">
                <a:solidFill>
                  <a:srgbClr val="595959"/>
                </a:solidFill>
              </a:rPr>
              <a:t>LG  </a:t>
            </a:r>
            <a:r>
              <a:rPr lang="ru-RU" dirty="0" smtClean="0">
                <a:solidFill>
                  <a:srgbClr val="595959"/>
                </a:solidFill>
              </a:rPr>
              <a:t>    </a:t>
            </a:r>
            <a:r>
              <a:rPr lang="en-US" dirty="0" smtClean="0">
                <a:solidFill>
                  <a:srgbClr val="595959"/>
                </a:solidFill>
              </a:rPr>
              <a:t>Huawei  </a:t>
            </a:r>
            <a:r>
              <a:rPr lang="ru-RU" dirty="0" smtClean="0">
                <a:solidFill>
                  <a:srgbClr val="595959"/>
                </a:solidFill>
              </a:rPr>
              <a:t>    Другие </a:t>
            </a:r>
            <a:r>
              <a:rPr lang="ru-RU" dirty="0" err="1" smtClean="0">
                <a:solidFill>
                  <a:srgbClr val="595959"/>
                </a:solidFill>
              </a:rPr>
              <a:t>вендоры</a:t>
            </a:r>
            <a:endParaRPr lang="ru-RU" dirty="0">
              <a:solidFill>
                <a:srgbClr val="595959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80" y="6414242"/>
            <a:ext cx="201216" cy="15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5877" y="6388011"/>
            <a:ext cx="182175" cy="18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166781" y="6388011"/>
            <a:ext cx="121088" cy="15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9806" y="6386454"/>
            <a:ext cx="138311" cy="15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423" y="6389152"/>
            <a:ext cx="168228" cy="16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89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874713" y="309563"/>
            <a:ext cx="78501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2800" b="1" dirty="0" smtClean="0">
                <a:solidFill>
                  <a:prstClr val="white"/>
                </a:solidFill>
              </a:rPr>
              <a:t>Результат для акционеров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725488" y="1643063"/>
            <a:ext cx="7702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595959"/>
                </a:solidFill>
              </a:rPr>
              <a:t>Рыночная стоимость </a:t>
            </a:r>
            <a:r>
              <a:rPr lang="en-US" sz="2400" b="1">
                <a:solidFill>
                  <a:srgbClr val="595959"/>
                </a:solidFill>
              </a:rPr>
              <a:t>Nokia </a:t>
            </a:r>
            <a:r>
              <a:rPr lang="ru-RU" sz="2400" b="1">
                <a:solidFill>
                  <a:srgbClr val="595959"/>
                </a:solidFill>
              </a:rPr>
              <a:t>и </a:t>
            </a:r>
            <a:r>
              <a:rPr lang="en-US" sz="2400" b="1">
                <a:solidFill>
                  <a:srgbClr val="595959"/>
                </a:solidFill>
              </a:rPr>
              <a:t>Apple</a:t>
            </a:r>
            <a:endParaRPr lang="ru-RU" sz="2400" b="1">
              <a:solidFill>
                <a:srgbClr val="595959"/>
              </a:solidFill>
            </a:endParaRPr>
          </a:p>
        </p:txBody>
      </p:sp>
      <p:sp>
        <p:nvSpPr>
          <p:cNvPr id="9" name="Цилиндр 8"/>
          <p:cNvSpPr/>
          <p:nvPr/>
        </p:nvSpPr>
        <p:spPr>
          <a:xfrm>
            <a:off x="6935788" y="2413000"/>
            <a:ext cx="1333500" cy="2971800"/>
          </a:xfrm>
          <a:prstGeom prst="ca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2293" name="TextBox 9"/>
          <p:cNvSpPr txBox="1">
            <a:spLocks noChangeArrowheads="1"/>
          </p:cNvSpPr>
          <p:nvPr/>
        </p:nvSpPr>
        <p:spPr bwMode="auto">
          <a:xfrm>
            <a:off x="1955800" y="5613400"/>
            <a:ext cx="1003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595959"/>
                </a:solidFill>
              </a:rPr>
              <a:t>200</a:t>
            </a:r>
            <a:r>
              <a:rPr lang="ru-RU" b="1">
                <a:solidFill>
                  <a:srgbClr val="595959"/>
                </a:solidFill>
              </a:rPr>
              <a:t>8*</a:t>
            </a:r>
            <a:endParaRPr lang="ru-RU" sz="1600" b="1">
              <a:solidFill>
                <a:srgbClr val="595959"/>
              </a:solidFill>
            </a:endParaRPr>
          </a:p>
        </p:txBody>
      </p:sp>
      <p:sp>
        <p:nvSpPr>
          <p:cNvPr id="12294" name="TextBox 10"/>
          <p:cNvSpPr txBox="1">
            <a:spLocks noChangeArrowheads="1"/>
          </p:cNvSpPr>
          <p:nvPr/>
        </p:nvSpPr>
        <p:spPr bwMode="auto">
          <a:xfrm>
            <a:off x="6376988" y="55753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595959"/>
                </a:solidFill>
              </a:rPr>
              <a:t>201</a:t>
            </a:r>
            <a:r>
              <a:rPr lang="uk-UA" b="1" dirty="0" smtClean="0">
                <a:solidFill>
                  <a:srgbClr val="595959"/>
                </a:solidFill>
              </a:rPr>
              <a:t>5</a:t>
            </a:r>
            <a:endParaRPr lang="ru-RU" b="1" dirty="0">
              <a:solidFill>
                <a:srgbClr val="595959"/>
              </a:solidFill>
            </a:endParaRPr>
          </a:p>
        </p:txBody>
      </p:sp>
      <p:sp>
        <p:nvSpPr>
          <p:cNvPr id="12295" name="TextBox 13"/>
          <p:cNvSpPr txBox="1">
            <a:spLocks noChangeArrowheads="1"/>
          </p:cNvSpPr>
          <p:nvPr/>
        </p:nvSpPr>
        <p:spPr bwMode="auto">
          <a:xfrm>
            <a:off x="5056188" y="4470400"/>
            <a:ext cx="1638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$7</a:t>
            </a:r>
            <a:r>
              <a:rPr lang="ru-RU" b="1" dirty="0" smtClean="0">
                <a:solidFill>
                  <a:srgbClr val="1F497D"/>
                </a:solidFill>
              </a:rPr>
              <a:t> </a:t>
            </a:r>
            <a:r>
              <a:rPr lang="uk-UA" b="1" dirty="0">
                <a:solidFill>
                  <a:srgbClr val="1F497D"/>
                </a:solidFill>
              </a:rPr>
              <a:t>млрд. 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12296" name="TextBox 14"/>
          <p:cNvSpPr txBox="1">
            <a:spLocks noChangeArrowheads="1"/>
          </p:cNvSpPr>
          <p:nvPr/>
        </p:nvSpPr>
        <p:spPr bwMode="auto">
          <a:xfrm>
            <a:off x="6745288" y="2006600"/>
            <a:ext cx="1638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$</a:t>
            </a:r>
            <a:r>
              <a:rPr lang="ru-RU" b="1" dirty="0" smtClean="0">
                <a:solidFill>
                  <a:srgbClr val="1F497D"/>
                </a:solidFill>
              </a:rPr>
              <a:t>700 </a:t>
            </a:r>
            <a:r>
              <a:rPr lang="uk-UA" b="1" dirty="0">
                <a:solidFill>
                  <a:srgbClr val="1F497D"/>
                </a:solidFill>
              </a:rPr>
              <a:t>млрд. 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12297" name="TextBox 15"/>
          <p:cNvSpPr txBox="1">
            <a:spLocks noChangeArrowheads="1"/>
          </p:cNvSpPr>
          <p:nvPr/>
        </p:nvSpPr>
        <p:spPr bwMode="auto">
          <a:xfrm>
            <a:off x="812800" y="3657600"/>
            <a:ext cx="1638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1F497D"/>
                </a:solidFill>
              </a:rPr>
              <a:t>$</a:t>
            </a:r>
            <a:r>
              <a:rPr lang="ru-RU" b="1" dirty="0">
                <a:solidFill>
                  <a:srgbClr val="1F497D"/>
                </a:solidFill>
              </a:rPr>
              <a:t>59,3 </a:t>
            </a:r>
            <a:r>
              <a:rPr lang="uk-UA" b="1" dirty="0">
                <a:solidFill>
                  <a:srgbClr val="1F497D"/>
                </a:solidFill>
              </a:rPr>
              <a:t>млрд. 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12298" name="TextBox 16"/>
          <p:cNvSpPr txBox="1">
            <a:spLocks noChangeArrowheads="1"/>
          </p:cNvSpPr>
          <p:nvPr/>
        </p:nvSpPr>
        <p:spPr bwMode="auto">
          <a:xfrm>
            <a:off x="2501900" y="3657600"/>
            <a:ext cx="1638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1F497D"/>
                </a:solidFill>
              </a:rPr>
              <a:t>$</a:t>
            </a:r>
            <a:r>
              <a:rPr lang="ru-RU" b="1">
                <a:solidFill>
                  <a:srgbClr val="1F497D"/>
                </a:solidFill>
              </a:rPr>
              <a:t>76 </a:t>
            </a:r>
            <a:r>
              <a:rPr lang="uk-UA" b="1">
                <a:solidFill>
                  <a:srgbClr val="1F497D"/>
                </a:solidFill>
              </a:rPr>
              <a:t>млрд. </a:t>
            </a:r>
            <a:endParaRPr lang="ru-RU" b="1">
              <a:solidFill>
                <a:srgbClr val="1F497D"/>
              </a:solidFill>
            </a:endParaRPr>
          </a:p>
        </p:txBody>
      </p:sp>
      <p:sp>
        <p:nvSpPr>
          <p:cNvPr id="12299" name="TextBox 17"/>
          <p:cNvSpPr txBox="1">
            <a:spLocks noChangeArrowheads="1"/>
          </p:cNvSpPr>
          <p:nvPr/>
        </p:nvSpPr>
        <p:spPr bwMode="auto">
          <a:xfrm>
            <a:off x="317500" y="6337300"/>
            <a:ext cx="8470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595959"/>
                </a:solidFill>
              </a:rPr>
              <a:t>* Конец года</a:t>
            </a:r>
            <a:endParaRPr lang="ru-RU" sz="1400">
              <a:solidFill>
                <a:prstClr val="black"/>
              </a:solidFill>
            </a:endParaRPr>
          </a:p>
        </p:txBody>
      </p:sp>
      <p:sp>
        <p:nvSpPr>
          <p:cNvPr id="15" name="Цилиндр 14"/>
          <p:cNvSpPr/>
          <p:nvPr/>
        </p:nvSpPr>
        <p:spPr>
          <a:xfrm>
            <a:off x="800100" y="4559300"/>
            <a:ext cx="1397000" cy="8255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6" name="Цилиндр 15"/>
          <p:cNvSpPr/>
          <p:nvPr/>
        </p:nvSpPr>
        <p:spPr>
          <a:xfrm>
            <a:off x="2527300" y="4368800"/>
            <a:ext cx="1333500" cy="1028700"/>
          </a:xfrm>
          <a:prstGeom prst="ca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7" name="Цилиндр 16"/>
          <p:cNvSpPr/>
          <p:nvPr/>
        </p:nvSpPr>
        <p:spPr>
          <a:xfrm>
            <a:off x="5157788" y="4975225"/>
            <a:ext cx="1397000" cy="35877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12303" name="Рисунок 15" descr="200px-Apple_logo_black.sv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9100" y="4721225"/>
            <a:ext cx="4683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Рисунок 15" descr="200px-Apple_logo_black.sv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3667125"/>
            <a:ext cx="46831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5" name="Рисунок 24" descr="NokiaLogo.png"/>
          <p:cNvSpPr>
            <a:spLocks noChangeAspect="1"/>
          </p:cNvSpPr>
          <p:nvPr/>
        </p:nvSpPr>
        <p:spPr bwMode="auto">
          <a:xfrm>
            <a:off x="1003300" y="4860925"/>
            <a:ext cx="10287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2306" name="Рисунок 25" descr="Nokia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7200" y="5116513"/>
            <a:ext cx="6350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Рисунок 25" descr="Nokia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625" y="4902200"/>
            <a:ext cx="11239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59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830263" y="1606550"/>
            <a:ext cx="7529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/>
            <a:r>
              <a:rPr lang="ru-RU" sz="2800" b="1" dirty="0" smtClean="0">
                <a:solidFill>
                  <a:srgbClr val="595959"/>
                </a:solidFill>
              </a:rPr>
              <a:t>Мы изменения </a:t>
            </a:r>
            <a:r>
              <a:rPr lang="ru-RU" sz="2800" b="1" dirty="0">
                <a:solidFill>
                  <a:srgbClr val="595959"/>
                </a:solidFill>
              </a:rPr>
              <a:t>или </a:t>
            </a:r>
            <a:r>
              <a:rPr lang="ru-RU" sz="2800" b="1" dirty="0" smtClean="0">
                <a:solidFill>
                  <a:srgbClr val="595959"/>
                </a:solidFill>
              </a:rPr>
              <a:t>они нас</a:t>
            </a:r>
            <a:r>
              <a:rPr lang="ru-RU" sz="2800" b="1" dirty="0">
                <a:solidFill>
                  <a:srgbClr val="595959"/>
                </a:solidFill>
              </a:rPr>
              <a:t>?</a:t>
            </a:r>
          </a:p>
        </p:txBody>
      </p:sp>
      <p:pic>
        <p:nvPicPr>
          <p:cNvPr id="13315" name="Рисунок 3" descr="up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525" y="2466975"/>
            <a:ext cx="4078288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4" descr="dow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1200" y="2463800"/>
            <a:ext cx="4038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874713" y="309563"/>
            <a:ext cx="785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2800" b="1" dirty="0" smtClean="0">
                <a:solidFill>
                  <a:schemeClr val="bg1"/>
                </a:solidFill>
              </a:rPr>
              <a:t>Возникает вопрос: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874713" y="309563"/>
            <a:ext cx="785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b="1" dirty="0">
                <a:solidFill>
                  <a:schemeClr val="bg1"/>
                </a:solidFill>
              </a:rPr>
              <a:t>Управление </a:t>
            </a:r>
            <a:r>
              <a:rPr lang="ru-RU" sz="2800" b="1" dirty="0" smtClean="0">
                <a:solidFill>
                  <a:schemeClr val="bg1"/>
                </a:solidFill>
              </a:rPr>
              <a:t>изменениями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674688" y="1676400"/>
            <a:ext cx="4419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595959"/>
                </a:solidFill>
              </a:rPr>
              <a:t>Это процесс </a:t>
            </a:r>
            <a:r>
              <a:rPr lang="ru-RU" sz="2400" dirty="0">
                <a:solidFill>
                  <a:srgbClr val="595959"/>
                </a:solidFill>
              </a:rPr>
              <a:t>постоянной корректировки направления деятельности компании, обновления ее структуры</a:t>
            </a:r>
          </a:p>
          <a:p>
            <a:r>
              <a:rPr lang="ru-RU" sz="2400" dirty="0">
                <a:solidFill>
                  <a:srgbClr val="595959"/>
                </a:solidFill>
              </a:rPr>
              <a:t>и поиска новых возможностей в постоянно меняющейся среде</a:t>
            </a:r>
          </a:p>
        </p:txBody>
      </p:sp>
      <p:pic>
        <p:nvPicPr>
          <p:cNvPr id="14340" name="Рисунок 4" descr="desktopwallpapers.org_.ua-942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4288" y="1855030"/>
            <a:ext cx="3843338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874713" y="309563"/>
            <a:ext cx="78501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chemeClr val="bg1"/>
                </a:solidFill>
              </a:rPr>
              <a:t>В </a:t>
            </a:r>
            <a:r>
              <a:rPr lang="ru-RU" sz="2800" b="1" dirty="0">
                <a:solidFill>
                  <a:schemeClr val="bg1"/>
                </a:solidFill>
              </a:rPr>
              <a:t>какой момент нужны </a:t>
            </a:r>
            <a:r>
              <a:rPr lang="ru-RU" sz="2800" b="1" dirty="0" smtClean="0">
                <a:solidFill>
                  <a:schemeClr val="bg1"/>
                </a:solidFill>
              </a:rPr>
              <a:t>изменения?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364" name="TextBox 13"/>
          <p:cNvSpPr txBox="1">
            <a:spLocks noChangeArrowheads="1"/>
          </p:cNvSpPr>
          <p:nvPr/>
        </p:nvSpPr>
        <p:spPr bwMode="auto">
          <a:xfrm>
            <a:off x="1671638" y="5862638"/>
            <a:ext cx="1117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595959"/>
                </a:solidFill>
              </a:rPr>
              <a:t>Стартап</a:t>
            </a:r>
            <a:endParaRPr lang="uk-UA" b="1">
              <a:solidFill>
                <a:srgbClr val="595959"/>
              </a:solidFill>
            </a:endParaRPr>
          </a:p>
        </p:txBody>
      </p:sp>
      <p:sp>
        <p:nvSpPr>
          <p:cNvPr id="15365" name="TextBox 14"/>
          <p:cNvSpPr txBox="1">
            <a:spLocks noChangeArrowheads="1"/>
          </p:cNvSpPr>
          <p:nvPr/>
        </p:nvSpPr>
        <p:spPr bwMode="auto">
          <a:xfrm>
            <a:off x="3092450" y="5864225"/>
            <a:ext cx="76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595959"/>
                </a:solidFill>
              </a:rPr>
              <a:t>Рост</a:t>
            </a:r>
            <a:endParaRPr lang="uk-UA" b="1">
              <a:solidFill>
                <a:srgbClr val="595959"/>
              </a:solidFill>
            </a:endParaRPr>
          </a:p>
        </p:txBody>
      </p:sp>
      <p:sp>
        <p:nvSpPr>
          <p:cNvPr id="15366" name="TextBox 15"/>
          <p:cNvSpPr txBox="1">
            <a:spLocks noChangeArrowheads="1"/>
          </p:cNvSpPr>
          <p:nvPr/>
        </p:nvSpPr>
        <p:spPr bwMode="auto">
          <a:xfrm>
            <a:off x="4732338" y="5862638"/>
            <a:ext cx="14620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595959"/>
                </a:solidFill>
              </a:rPr>
              <a:t>Зрелость</a:t>
            </a:r>
            <a:endParaRPr lang="uk-UA" b="1">
              <a:solidFill>
                <a:srgbClr val="595959"/>
              </a:solidFill>
            </a:endParaRPr>
          </a:p>
        </p:txBody>
      </p:sp>
      <p:sp>
        <p:nvSpPr>
          <p:cNvPr id="15367" name="TextBox 17"/>
          <p:cNvSpPr txBox="1">
            <a:spLocks noChangeArrowheads="1"/>
          </p:cNvSpPr>
          <p:nvPr/>
        </p:nvSpPr>
        <p:spPr bwMode="auto">
          <a:xfrm>
            <a:off x="6824663" y="5851525"/>
            <a:ext cx="14938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595959"/>
                </a:solidFill>
              </a:rPr>
              <a:t>Умирание</a:t>
            </a:r>
            <a:endParaRPr lang="uk-UA" b="1">
              <a:solidFill>
                <a:srgbClr val="595959"/>
              </a:solidFill>
            </a:endParaRPr>
          </a:p>
        </p:txBody>
      </p:sp>
      <p:pic>
        <p:nvPicPr>
          <p:cNvPr id="15368" name="Рисунок 8" descr="grafic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8400" y="2195513"/>
            <a:ext cx="72390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74713" y="1624083"/>
            <a:ext cx="6305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595959"/>
                </a:solidFill>
              </a:rPr>
              <a:t>Жизненный цикл компании</a:t>
            </a:r>
            <a:endParaRPr lang="ru-RU" sz="2400" b="1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874713" y="309563"/>
            <a:ext cx="785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b="1">
                <a:solidFill>
                  <a:srgbClr val="FFFFFF"/>
                </a:solidFill>
              </a:rPr>
              <a:t>Источники изменений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25488" y="1579563"/>
            <a:ext cx="770255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2400" b="1" dirty="0" smtClean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Внутренние</a:t>
            </a:r>
            <a:r>
              <a:rPr lang="ru-RU" sz="24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400" b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Внешние</a:t>
            </a:r>
            <a:r>
              <a:rPr lang="ru-RU" sz="24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Факторы</a:t>
            </a:r>
            <a:r>
              <a:rPr lang="ru-RU" sz="2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, влияющие на изменения:</a:t>
            </a:r>
          </a:p>
          <a:p>
            <a:pPr indent="355600">
              <a:buFont typeface="Wingdings" pitchFamily="2" charset="2"/>
              <a:buChar char="§"/>
              <a:defRPr/>
            </a:pPr>
            <a:r>
              <a:rPr lang="ru-RU" sz="24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технологические</a:t>
            </a:r>
            <a:endParaRPr lang="ru-RU" sz="24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indent="355600"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э</a:t>
            </a:r>
            <a:r>
              <a:rPr lang="ru-RU" sz="24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кономические</a:t>
            </a:r>
            <a:endParaRPr lang="ru-RU" sz="24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indent="355600"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4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риродные</a:t>
            </a:r>
            <a:endParaRPr lang="ru-RU" sz="24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indent="355600"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4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олитические</a:t>
            </a:r>
            <a:endParaRPr lang="ru-RU" sz="24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indent="355600"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24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оциальные </a:t>
            </a:r>
            <a:r>
              <a:rPr lang="ru-RU" sz="2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(культурные, демографические)</a:t>
            </a:r>
            <a:endParaRPr lang="uk-UA" sz="24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16066</TotalTime>
  <Words>1126</Words>
  <Application>Microsoft Office PowerPoint</Application>
  <PresentationFormat>Экран (4:3)</PresentationFormat>
  <Paragraphs>287</Paragraphs>
  <Slides>35</Slides>
  <Notes>34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1_Тема Office</vt:lpstr>
      <vt:lpstr>3_Тема Office</vt:lpstr>
      <vt:lpstr>2_Тема Office</vt:lpstr>
      <vt:lpstr>4_Тема Office</vt:lpstr>
      <vt:lpstr>5_Тема Office</vt:lpstr>
      <vt:lpstr>6_Тема Office</vt:lpstr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bongobaby</dc:creator>
  <cp:lastModifiedBy>Сандрацкая Юлия</cp:lastModifiedBy>
  <cp:revision>1167</cp:revision>
  <cp:lastPrinted>2016-04-19T11:41:45Z</cp:lastPrinted>
  <dcterms:created xsi:type="dcterms:W3CDTF">2008-09-22T19:59:14Z</dcterms:created>
  <dcterms:modified xsi:type="dcterms:W3CDTF">2016-04-19T11:43:13Z</dcterms:modified>
</cp:coreProperties>
</file>